
<file path=[Content_Types].xml><?xml version="1.0" encoding="utf-8"?>
<Types xmlns="http://schemas.openxmlformats.org/package/2006/content-types">
  <Default Extension="png" ContentType="image/png"/>
  <Default Extension="jpeg" ContentType="image/jpeg"/>
  <Default Extension="webp"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2.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47.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77.JPG" ContentType="image/jpeg"/>
  <Override PartName="/ppt/media/image78.JPG" ContentType="image/jpeg"/>
  <Override PartName="/ppt/media/image80.jpg" ContentType="image/jpeg"/>
  <Override PartName="/ppt/media/image95.jpg" ContentType="image/jpeg"/>
  <Override PartName="/ppt/media/image99.jpg" ContentType="image/jpeg"/>
  <Override PartName="/ppt/media/image100.jpg" ContentType="image/jpeg"/>
  <Override PartName="/ppt/media/image102.jpg" ContentType="image/jpeg"/>
  <Override PartName="/ppt/media/image106.jpg" ContentType="image/jpeg"/>
  <Override PartName="/ppt/media/image111.jpg" ContentType="image/jpeg"/>
  <Override PartName="/ppt/media/image114.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5"/>
  </p:notesMasterIdLst>
  <p:sldIdLst>
    <p:sldId id="261" r:id="rId2"/>
    <p:sldId id="300" r:id="rId3"/>
    <p:sldId id="302" r:id="rId4"/>
    <p:sldId id="303" r:id="rId5"/>
    <p:sldId id="312" r:id="rId6"/>
    <p:sldId id="257" r:id="rId7"/>
    <p:sldId id="313" r:id="rId8"/>
    <p:sldId id="259" r:id="rId9"/>
    <p:sldId id="260" r:id="rId10"/>
    <p:sldId id="314" r:id="rId11"/>
    <p:sldId id="262" r:id="rId12"/>
    <p:sldId id="263" r:id="rId13"/>
    <p:sldId id="315" r:id="rId14"/>
    <p:sldId id="264" r:id="rId15"/>
    <p:sldId id="265" r:id="rId16"/>
    <p:sldId id="266" r:id="rId17"/>
    <p:sldId id="267" r:id="rId18"/>
    <p:sldId id="268" r:id="rId19"/>
    <p:sldId id="269" r:id="rId20"/>
    <p:sldId id="279" r:id="rId21"/>
    <p:sldId id="280" r:id="rId22"/>
    <p:sldId id="281" r:id="rId23"/>
    <p:sldId id="316" r:id="rId24"/>
    <p:sldId id="282" r:id="rId25"/>
    <p:sldId id="317" r:id="rId26"/>
    <p:sldId id="283" r:id="rId27"/>
    <p:sldId id="284" r:id="rId28"/>
    <p:sldId id="285" r:id="rId29"/>
    <p:sldId id="286" r:id="rId30"/>
    <p:sldId id="306" r:id="rId31"/>
    <p:sldId id="318" r:id="rId32"/>
    <p:sldId id="287" r:id="rId33"/>
    <p:sldId id="328" r:id="rId34"/>
    <p:sldId id="327" r:id="rId35"/>
    <p:sldId id="320" r:id="rId36"/>
    <p:sldId id="288" r:id="rId37"/>
    <p:sldId id="290" r:id="rId38"/>
    <p:sldId id="292" r:id="rId39"/>
    <p:sldId id="304" r:id="rId40"/>
    <p:sldId id="321" r:id="rId41"/>
    <p:sldId id="293" r:id="rId42"/>
    <p:sldId id="322" r:id="rId43"/>
    <p:sldId id="305" r:id="rId44"/>
    <p:sldId id="307" r:id="rId45"/>
    <p:sldId id="323" r:id="rId46"/>
    <p:sldId id="308" r:id="rId47"/>
    <p:sldId id="309" r:id="rId48"/>
    <p:sldId id="324" r:id="rId49"/>
    <p:sldId id="310" r:id="rId50"/>
    <p:sldId id="325" r:id="rId51"/>
    <p:sldId id="311" r:id="rId52"/>
    <p:sldId id="329" r:id="rId53"/>
    <p:sldId id="294" r:id="rId54"/>
  </p:sldIdLst>
  <p:sldSz cx="12192000" cy="6858000"/>
  <p:notesSz cx="6858000" cy="9144000"/>
  <p:embeddedFontLst>
    <p:embeddedFont>
      <p:font typeface="微软雅黑" panose="020B0503020204020204" pitchFamily="34" charset="-122"/>
      <p:regular r:id="rId56"/>
      <p:bold r:id="rId57"/>
    </p:embeddedFont>
    <p:embeddedFont>
      <p:font typeface="微软雅黑 Light" panose="020B0502040204020203" pitchFamily="34" charset="-122"/>
      <p:regular r:id="rId58"/>
    </p:embeddedFont>
    <p:embeddedFont>
      <p:font typeface="Arial Black" panose="020B0A04020102020204" pitchFamily="34" charset="0"/>
      <p:bold r:id="rId59"/>
    </p:embeddedFont>
    <p:embeddedFont>
      <p:font typeface="阿里巴巴普惠体 Heavy" panose="00020600040101010101" pitchFamily="18" charset="-122"/>
      <p:bold r:id="rId60"/>
    </p:embeddedFont>
    <p:embeddedFont>
      <p:font typeface="方正超粗黑简体" panose="03000509000000000000" pitchFamily="65" charset="-122"/>
      <p:regular r:id="rId61"/>
    </p:embeddedFont>
    <p:embeddedFont>
      <p:font typeface="方正粗宋简体" panose="03000509000000000000" pitchFamily="65" charset="-122"/>
      <p:regular r:id="rId6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2" d="100"/>
          <a:sy n="112" d="100"/>
        </p:scale>
        <p:origin x="37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方正粗宋简体" panose="03000509000000000000" pitchFamily="65"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方正粗宋简体" panose="03000509000000000000" pitchFamily="65" charset="-122"/>
              </a:defRPr>
            </a:lvl1pPr>
          </a:lstStyle>
          <a:p>
            <a:fld id="{027D1816-F7BB-490E-87E4-6384AB8F4C3E}" type="datetimeFigureOut">
              <a:rPr lang="zh-CN" altLang="en-US" smtClean="0"/>
              <a:pPr/>
              <a:t>2024/8/22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方正粗宋简体" panose="03000509000000000000" pitchFamily="65"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方正粗宋简体" panose="03000509000000000000" pitchFamily="65" charset="-122"/>
              </a:defRPr>
            </a:lvl1pPr>
          </a:lstStyle>
          <a:p>
            <a:fld id="{FF330F07-8535-4604-A912-25D9BFF574F3}" type="slidenum">
              <a:rPr lang="zh-CN" altLang="en-US" smtClean="0"/>
              <a:pPr/>
              <a:t>‹#›</a:t>
            </a:fld>
            <a:endParaRPr lang="zh-CN" altLang="en-US" dirty="0"/>
          </a:p>
        </p:txBody>
      </p:sp>
    </p:spTree>
    <p:extLst>
      <p:ext uri="{BB962C8B-B14F-4D97-AF65-F5344CB8AC3E}">
        <p14:creationId xmlns:p14="http://schemas.microsoft.com/office/powerpoint/2010/main" val="2368982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方正粗宋简体" panose="03000509000000000000" pitchFamily="65" charset="-122"/>
        <a:cs typeface="+mn-cs"/>
      </a:defRPr>
    </a:lvl1pPr>
    <a:lvl2pPr marL="457200" algn="l" defTabSz="914400" rtl="0" eaLnBrk="1" latinLnBrk="0" hangingPunct="1">
      <a:defRPr sz="1200" kern="1200">
        <a:solidFill>
          <a:schemeClr val="tx1"/>
        </a:solidFill>
        <a:latin typeface="Arial" panose="020B0604020202020204" pitchFamily="34" charset="0"/>
        <a:ea typeface="方正粗宋简体" panose="03000509000000000000" pitchFamily="65" charset="-122"/>
        <a:cs typeface="+mn-cs"/>
      </a:defRPr>
    </a:lvl2pPr>
    <a:lvl3pPr marL="914400" algn="l" defTabSz="914400" rtl="0" eaLnBrk="1" latinLnBrk="0" hangingPunct="1">
      <a:defRPr sz="1200" kern="1200">
        <a:solidFill>
          <a:schemeClr val="tx1"/>
        </a:solidFill>
        <a:latin typeface="Arial" panose="020B0604020202020204" pitchFamily="34" charset="0"/>
        <a:ea typeface="方正粗宋简体" panose="03000509000000000000" pitchFamily="65" charset="-122"/>
        <a:cs typeface="+mn-cs"/>
      </a:defRPr>
    </a:lvl3pPr>
    <a:lvl4pPr marL="1371600" algn="l" defTabSz="914400" rtl="0" eaLnBrk="1" latinLnBrk="0" hangingPunct="1">
      <a:defRPr sz="1200" kern="1200">
        <a:solidFill>
          <a:schemeClr val="tx1"/>
        </a:solidFill>
        <a:latin typeface="Arial" panose="020B0604020202020204" pitchFamily="34" charset="0"/>
        <a:ea typeface="方正粗宋简体" panose="03000509000000000000" pitchFamily="65" charset="-122"/>
        <a:cs typeface="+mn-cs"/>
      </a:defRPr>
    </a:lvl4pPr>
    <a:lvl5pPr marL="1828800" algn="l" defTabSz="914400" rtl="0" eaLnBrk="1" latinLnBrk="0" hangingPunct="1">
      <a:defRPr sz="1200" kern="1200">
        <a:solidFill>
          <a:schemeClr val="tx1"/>
        </a:solidFill>
        <a:latin typeface="Arial" panose="020B0604020202020204" pitchFamily="34" charset="0"/>
        <a:ea typeface="方正粗宋简体" panose="03000509000000000000" pitchFamily="65"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99606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12334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13613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虚拟人：数字化</a:t>
            </a:r>
            <a:r>
              <a:rPr lang="en-US" altLang="zh-CN" dirty="0"/>
              <a:t>——</a:t>
            </a:r>
            <a:r>
              <a:rPr lang="zh-CN" altLang="en-US" dirty="0"/>
              <a:t>建模；智能化</a:t>
            </a:r>
            <a:r>
              <a:rPr lang="en-US" altLang="zh-CN" dirty="0"/>
              <a:t>——</a:t>
            </a:r>
            <a:r>
              <a:rPr lang="zh-CN" altLang="en-US" dirty="0"/>
              <a:t>互动；智慧化</a:t>
            </a:r>
            <a:r>
              <a:rPr lang="en-US" altLang="zh-CN" dirty="0"/>
              <a:t>——</a:t>
            </a:r>
            <a:r>
              <a:rPr lang="zh-CN" altLang="en-US" dirty="0"/>
              <a:t>自己能演戏</a:t>
            </a:r>
          </a:p>
        </p:txBody>
      </p:sp>
    </p:spTree>
    <p:extLst>
      <p:ext uri="{BB962C8B-B14F-4D97-AF65-F5344CB8AC3E}">
        <p14:creationId xmlns:p14="http://schemas.microsoft.com/office/powerpoint/2010/main" val="2311207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95095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49923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51211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41546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67722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E0BA6E1-A40C-4B4B-8834-DDB239B4C420}" type="datetimeFigureOut">
              <a:rPr lang="zh-CN" altLang="en-US" smtClean="0"/>
              <a:t>2024/8/22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BC181E-CAD5-4462-9EE2-5B69A767B000}" type="slidenum">
              <a:rPr lang="zh-CN" altLang="en-US" smtClean="0"/>
              <a:t>‹#›</a:t>
            </a:fld>
            <a:endParaRPr lang="zh-CN" altLang="en-US"/>
          </a:p>
        </p:txBody>
      </p:sp>
    </p:spTree>
    <p:extLst>
      <p:ext uri="{BB962C8B-B14F-4D97-AF65-F5344CB8AC3E}">
        <p14:creationId xmlns:p14="http://schemas.microsoft.com/office/powerpoint/2010/main" val="1269031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0BA6E1-A40C-4B4B-8834-DDB239B4C420}" type="datetimeFigureOut">
              <a:rPr lang="zh-CN" altLang="en-US" smtClean="0"/>
              <a:t>2024/8/22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BC181E-CAD5-4462-9EE2-5B69A767B000}" type="slidenum">
              <a:rPr lang="zh-CN" altLang="en-US" smtClean="0"/>
              <a:t>‹#›</a:t>
            </a:fld>
            <a:endParaRPr lang="zh-CN" altLang="en-US"/>
          </a:p>
        </p:txBody>
      </p:sp>
    </p:spTree>
    <p:extLst>
      <p:ext uri="{BB962C8B-B14F-4D97-AF65-F5344CB8AC3E}">
        <p14:creationId xmlns:p14="http://schemas.microsoft.com/office/powerpoint/2010/main" val="280011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0BA6E1-A40C-4B4B-8834-DDB239B4C420}" type="datetimeFigureOut">
              <a:rPr lang="zh-CN" altLang="en-US" smtClean="0"/>
              <a:t>2024/8/22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BC181E-CAD5-4462-9EE2-5B69A767B000}" type="slidenum">
              <a:rPr lang="zh-CN" altLang="en-US" smtClean="0"/>
              <a:t>‹#›</a:t>
            </a:fld>
            <a:endParaRPr lang="zh-CN" altLang="en-US"/>
          </a:p>
        </p:txBody>
      </p:sp>
    </p:spTree>
    <p:extLst>
      <p:ext uri="{BB962C8B-B14F-4D97-AF65-F5344CB8AC3E}">
        <p14:creationId xmlns:p14="http://schemas.microsoft.com/office/powerpoint/2010/main" val="2912518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10436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0BA6E1-A40C-4B4B-8834-DDB239B4C420}" type="datetimeFigureOut">
              <a:rPr lang="zh-CN" altLang="en-US" smtClean="0"/>
              <a:t>2024/8/22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BC181E-CAD5-4462-9EE2-5B69A767B000}" type="slidenum">
              <a:rPr lang="zh-CN" altLang="en-US" smtClean="0"/>
              <a:t>‹#›</a:t>
            </a:fld>
            <a:endParaRPr lang="zh-CN" altLang="en-US"/>
          </a:p>
        </p:txBody>
      </p:sp>
    </p:spTree>
    <p:extLst>
      <p:ext uri="{BB962C8B-B14F-4D97-AF65-F5344CB8AC3E}">
        <p14:creationId xmlns:p14="http://schemas.microsoft.com/office/powerpoint/2010/main" val="361788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E0BA6E1-A40C-4B4B-8834-DDB239B4C420}" type="datetimeFigureOut">
              <a:rPr lang="zh-CN" altLang="en-US" smtClean="0"/>
              <a:t>2024/8/22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BC181E-CAD5-4462-9EE2-5B69A767B000}" type="slidenum">
              <a:rPr lang="zh-CN" altLang="en-US" smtClean="0"/>
              <a:t>‹#›</a:t>
            </a:fld>
            <a:endParaRPr lang="zh-CN" altLang="en-US"/>
          </a:p>
        </p:txBody>
      </p:sp>
    </p:spTree>
    <p:extLst>
      <p:ext uri="{BB962C8B-B14F-4D97-AF65-F5344CB8AC3E}">
        <p14:creationId xmlns:p14="http://schemas.microsoft.com/office/powerpoint/2010/main" val="1779518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E0BA6E1-A40C-4B4B-8834-DDB239B4C420}" type="datetimeFigureOut">
              <a:rPr lang="zh-CN" altLang="en-US" smtClean="0"/>
              <a:t>2024/8/22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BC181E-CAD5-4462-9EE2-5B69A767B000}" type="slidenum">
              <a:rPr lang="zh-CN" altLang="en-US" smtClean="0"/>
              <a:t>‹#›</a:t>
            </a:fld>
            <a:endParaRPr lang="zh-CN" altLang="en-US"/>
          </a:p>
        </p:txBody>
      </p:sp>
    </p:spTree>
    <p:extLst>
      <p:ext uri="{BB962C8B-B14F-4D97-AF65-F5344CB8AC3E}">
        <p14:creationId xmlns:p14="http://schemas.microsoft.com/office/powerpoint/2010/main" val="224867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E0BA6E1-A40C-4B4B-8834-DDB239B4C420}" type="datetimeFigureOut">
              <a:rPr lang="zh-CN" altLang="en-US" smtClean="0"/>
              <a:t>2024/8/22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6BC181E-CAD5-4462-9EE2-5B69A767B000}" type="slidenum">
              <a:rPr lang="zh-CN" altLang="en-US" smtClean="0"/>
              <a:t>‹#›</a:t>
            </a:fld>
            <a:endParaRPr lang="zh-CN" altLang="en-US"/>
          </a:p>
        </p:txBody>
      </p:sp>
    </p:spTree>
    <p:extLst>
      <p:ext uri="{BB962C8B-B14F-4D97-AF65-F5344CB8AC3E}">
        <p14:creationId xmlns:p14="http://schemas.microsoft.com/office/powerpoint/2010/main" val="3940161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E0BA6E1-A40C-4B4B-8834-DDB239B4C420}" type="datetimeFigureOut">
              <a:rPr lang="zh-CN" altLang="en-US" smtClean="0"/>
              <a:t>2024/8/22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6BC181E-CAD5-4462-9EE2-5B69A767B000}" type="slidenum">
              <a:rPr lang="zh-CN" altLang="en-US" smtClean="0"/>
              <a:t>‹#›</a:t>
            </a:fld>
            <a:endParaRPr lang="zh-CN" altLang="en-US"/>
          </a:p>
        </p:txBody>
      </p:sp>
    </p:spTree>
    <p:extLst>
      <p:ext uri="{BB962C8B-B14F-4D97-AF65-F5344CB8AC3E}">
        <p14:creationId xmlns:p14="http://schemas.microsoft.com/office/powerpoint/2010/main" val="3930824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E0BA6E1-A40C-4B4B-8834-DDB239B4C420}" type="datetimeFigureOut">
              <a:rPr lang="zh-CN" altLang="en-US" smtClean="0"/>
              <a:t>2024/8/22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BC181E-CAD5-4462-9EE2-5B69A767B000}" type="slidenum">
              <a:rPr lang="zh-CN" altLang="en-US" smtClean="0"/>
              <a:t>‹#›</a:t>
            </a:fld>
            <a:endParaRPr lang="zh-CN" altLang="en-US"/>
          </a:p>
        </p:txBody>
      </p:sp>
    </p:spTree>
    <p:extLst>
      <p:ext uri="{BB962C8B-B14F-4D97-AF65-F5344CB8AC3E}">
        <p14:creationId xmlns:p14="http://schemas.microsoft.com/office/powerpoint/2010/main" val="3751588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E0BA6E1-A40C-4B4B-8834-DDB239B4C420}" type="datetimeFigureOut">
              <a:rPr lang="zh-CN" altLang="en-US" smtClean="0"/>
              <a:t>2024/8/22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BC181E-CAD5-4462-9EE2-5B69A767B000}" type="slidenum">
              <a:rPr lang="zh-CN" altLang="en-US" smtClean="0"/>
              <a:t>‹#›</a:t>
            </a:fld>
            <a:endParaRPr lang="zh-CN" altLang="en-US"/>
          </a:p>
        </p:txBody>
      </p:sp>
    </p:spTree>
    <p:extLst>
      <p:ext uri="{BB962C8B-B14F-4D97-AF65-F5344CB8AC3E}">
        <p14:creationId xmlns:p14="http://schemas.microsoft.com/office/powerpoint/2010/main" val="3816756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E0BA6E1-A40C-4B4B-8834-DDB239B4C420}" type="datetimeFigureOut">
              <a:rPr lang="zh-CN" altLang="en-US" smtClean="0"/>
              <a:t>2024/8/22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6BC181E-CAD5-4462-9EE2-5B69A767B000}" type="slidenum">
              <a:rPr lang="zh-CN" altLang="en-US" smtClean="0"/>
              <a:t>‹#›</a:t>
            </a:fld>
            <a:endParaRPr lang="zh-CN" altLang="en-US"/>
          </a:p>
        </p:txBody>
      </p:sp>
    </p:spTree>
    <p:extLst>
      <p:ext uri="{BB962C8B-B14F-4D97-AF65-F5344CB8AC3E}">
        <p14:creationId xmlns:p14="http://schemas.microsoft.com/office/powerpoint/2010/main" val="1304920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方正粗宋简体" panose="03000509000000000000" pitchFamily="65" charset="-122"/>
              </a:defRPr>
            </a:lvl1pPr>
          </a:lstStyle>
          <a:p>
            <a:fld id="{4E0BA6E1-A40C-4B4B-8834-DDB239B4C420}" type="datetimeFigureOut">
              <a:rPr lang="zh-CN" altLang="en-US" smtClean="0"/>
              <a:pPr/>
              <a:t>2024/8/22</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方正粗宋简体" panose="03000509000000000000" pitchFamily="65"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方正粗宋简体" panose="03000509000000000000" pitchFamily="65" charset="-122"/>
              </a:defRPr>
            </a:lvl1pPr>
          </a:lstStyle>
          <a:p>
            <a:fld id="{46BC181E-CAD5-4462-9EE2-5B69A767B000}" type="slidenum">
              <a:rPr lang="zh-CN" altLang="en-US" smtClean="0"/>
              <a:pPr/>
              <a:t>‹#›</a:t>
            </a:fld>
            <a:endParaRPr lang="zh-CN" altLang="en-US" dirty="0"/>
          </a:p>
        </p:txBody>
      </p:sp>
    </p:spTree>
    <p:extLst>
      <p:ext uri="{BB962C8B-B14F-4D97-AF65-F5344CB8AC3E}">
        <p14:creationId xmlns:p14="http://schemas.microsoft.com/office/powerpoint/2010/main" val="3715967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方正粗宋简体" panose="03000509000000000000" pitchFamily="65"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方正粗宋简体" panose="03000509000000000000" pitchFamily="65"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方正粗宋简体" panose="03000509000000000000" pitchFamily="65"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方正粗宋简体" panose="03000509000000000000" pitchFamily="65"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方正粗宋简体" panose="03000509000000000000" pitchFamily="65"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方正粗宋简体" panose="03000509000000000000" pitchFamily="65"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0.webp"/></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jpeg"/><Relationship Id="rId10" Type="http://schemas.microsoft.com/office/2007/relationships/hdphoto" Target="../media/hdphoto1.wdp"/><Relationship Id="rId4" Type="http://schemas.openxmlformats.org/officeDocument/2006/relationships/image" Target="../media/image44.jpe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2.jpeg"/></Relationships>
</file>

<file path=ppt/slides/_rels/slide2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jpeg"/><Relationship Id="rId7" Type="http://schemas.microsoft.com/office/2007/relationships/hdphoto" Target="../media/hdphoto2.wdp"/><Relationship Id="rId2" Type="http://schemas.openxmlformats.org/officeDocument/2006/relationships/image" Target="../media/image57.gif"/><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image" Target="../media/image59.jpe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eg"/><Relationship Id="rId9" Type="http://schemas.openxmlformats.org/officeDocument/2006/relationships/image" Target="../media/image76.jpeg"/></Relationships>
</file>

<file path=ppt/slides/_rels/slide37.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81.webp"/><Relationship Id="rId2" Type="http://schemas.openxmlformats.org/officeDocument/2006/relationships/image" Target="../media/image80.jpg"/><Relationship Id="rId1" Type="http://schemas.openxmlformats.org/officeDocument/2006/relationships/slideLayout" Target="../slideLayouts/slideLayout7.xml"/><Relationship Id="rId5" Type="http://schemas.openxmlformats.org/officeDocument/2006/relationships/image" Target="../media/image83.jpeg"/><Relationship Id="rId4" Type="http://schemas.openxmlformats.org/officeDocument/2006/relationships/image" Target="../media/image82.jpeg"/></Relationships>
</file>

<file path=ppt/slides/_rels/slide4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jpeg"/><Relationship Id="rId4" Type="http://schemas.openxmlformats.org/officeDocument/2006/relationships/image" Target="../media/image87.jpeg"/></Relationships>
</file>

<file path=ppt/slides/_rels/slide4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7.xml"/><Relationship Id="rId4" Type="http://schemas.openxmlformats.org/officeDocument/2006/relationships/image" Target="../media/image91.jpeg"/></Relationships>
</file>

<file path=ppt/slides/_rels/slide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7.xml"/><Relationship Id="rId4" Type="http://schemas.openxmlformats.org/officeDocument/2006/relationships/image" Target="../media/image95.jpg"/></Relationships>
</file>

<file path=ppt/slides/_rels/slide47.xml.rels><?xml version="1.0" encoding="UTF-8" standalone="yes"?>
<Relationships xmlns="http://schemas.openxmlformats.org/package/2006/relationships"><Relationship Id="rId8" Type="http://schemas.openxmlformats.org/officeDocument/2006/relationships/image" Target="../media/image102.jpg"/><Relationship Id="rId3" Type="http://schemas.openxmlformats.org/officeDocument/2006/relationships/image" Target="../media/image97.jpeg"/><Relationship Id="rId7" Type="http://schemas.openxmlformats.org/officeDocument/2006/relationships/image" Target="../media/image101.png"/><Relationship Id="rId2" Type="http://schemas.openxmlformats.org/officeDocument/2006/relationships/image" Target="../media/image96.jpeg"/><Relationship Id="rId1" Type="http://schemas.openxmlformats.org/officeDocument/2006/relationships/slideLayout" Target="../slideLayouts/slideLayout7.xml"/><Relationship Id="rId6" Type="http://schemas.openxmlformats.org/officeDocument/2006/relationships/image" Target="../media/image100.jpg"/><Relationship Id="rId5" Type="http://schemas.openxmlformats.org/officeDocument/2006/relationships/image" Target="../media/image99.jpg"/><Relationship Id="rId4" Type="http://schemas.openxmlformats.org/officeDocument/2006/relationships/image" Target="../media/image98.jpeg"/></Relationships>
</file>

<file path=ppt/slides/_rels/slide4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5.webp"/><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jp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112.webp"/><Relationship Id="rId3" Type="http://schemas.openxmlformats.org/officeDocument/2006/relationships/image" Target="../media/image110.jpeg"/><Relationship Id="rId7" Type="http://schemas.openxmlformats.org/officeDocument/2006/relationships/image" Target="../media/image111.jpg"/><Relationship Id="rId2" Type="http://schemas.openxmlformats.org/officeDocument/2006/relationships/image" Target="../media/image109.gif"/><Relationship Id="rId1" Type="http://schemas.openxmlformats.org/officeDocument/2006/relationships/slideLayout" Target="../slideLayouts/slideLayout7.xml"/><Relationship Id="rId6" Type="http://schemas.openxmlformats.org/officeDocument/2006/relationships/image" Target="../media/image62.png"/><Relationship Id="rId5" Type="http://schemas.microsoft.com/office/2007/relationships/hdphoto" Target="../media/hdphoto2.wdp"/><Relationship Id="rId4" Type="http://schemas.openxmlformats.org/officeDocument/2006/relationships/image" Target="../media/image61.png"/><Relationship Id="rId9" Type="http://schemas.openxmlformats.org/officeDocument/2006/relationships/image" Target="../media/image113.jpeg"/></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hyperlink" Target="http://www.holomind.com.cn/"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0" y="0"/>
            <a:ext cx="12192000" cy="6858000"/>
            <a:chOff x="0" y="0"/>
            <a:chExt cx="12192000" cy="6858000"/>
          </a:xfrm>
        </p:grpSpPr>
        <p:sp>
          <p:nvSpPr>
            <p:cNvPr id="5" name="矩形 4"/>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sp>
          <p:nvSpPr>
            <p:cNvPr id="54" name="文本框 53"/>
            <p:cNvSpPr txBox="1"/>
            <p:nvPr/>
          </p:nvSpPr>
          <p:spPr>
            <a:xfrm>
              <a:off x="2854682" y="1954847"/>
              <a:ext cx="6787436" cy="3662541"/>
            </a:xfrm>
            <a:prstGeom prst="rect">
              <a:avLst/>
            </a:prstGeom>
            <a:noFill/>
          </p:spPr>
          <p:txBody>
            <a:bodyPr wrap="none" rtlCol="0">
              <a:spAutoFit/>
            </a:bodyPr>
            <a:lstStyle/>
            <a:p>
              <a:pPr algn="ctr"/>
              <a:r>
                <a:rPr lang="zh-CN" altLang="en-US" sz="8000" dirty="0">
                  <a:effectLst>
                    <a:outerShdw blurRad="38100" dist="38100" dir="2700000" algn="tl">
                      <a:srgbClr val="000000">
                        <a:alpha val="43137"/>
                      </a:srgb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忒修斯之船</a:t>
              </a:r>
              <a:endParaRPr lang="en-US" altLang="zh-CN" sz="8000" dirty="0">
                <a:effectLst>
                  <a:outerShdw blurRad="38100" dist="38100" dir="2700000" algn="tl">
                    <a:srgbClr val="000000">
                      <a:alpha val="43137"/>
                    </a:srgb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a:p>
              <a:pPr algn="ctr"/>
              <a:r>
                <a:rPr lang="en-US" altLang="zh-CN" sz="32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AI</a:t>
              </a:r>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背景下对数智油田转型发展的思考</a:t>
              </a:r>
              <a:endParaRPr lang="en-US" altLang="zh-CN" sz="3200" dirty="0">
                <a:solidFill>
                  <a:srgbClr val="333333"/>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阿里巴巴普惠体 Heavy" panose="00020600040101010101" pitchFamily="18" charset="-122"/>
              </a:endParaRPr>
            </a:p>
            <a:p>
              <a:pPr algn="ctr"/>
              <a:endParaRPr lang="en-US" altLang="zh-CN" sz="4000" dirty="0" smtClean="0">
                <a:solidFill>
                  <a:srgbClr val="333333"/>
                </a:solidFill>
                <a:latin typeface="Helvetica Neue"/>
                <a:ea typeface="方正粗宋简体" panose="03000509000000000000" pitchFamily="65" charset="-122"/>
                <a:cs typeface="阿里巴巴普惠体 Heavy" panose="00020600040101010101" pitchFamily="18" charset="-122"/>
              </a:endParaRPr>
            </a:p>
            <a:p>
              <a:pPr algn="ctr"/>
              <a:endParaRPr lang="en-US" altLang="zh-CN" sz="4000" dirty="0" smtClean="0">
                <a:solidFill>
                  <a:srgbClr val="333333"/>
                </a:solidFill>
                <a:latin typeface="Helvetica Neue"/>
                <a:ea typeface="方正粗宋简体" panose="03000509000000000000" pitchFamily="65" charset="-122"/>
                <a:cs typeface="阿里巴巴普惠体 Heavy" panose="00020600040101010101" pitchFamily="18" charset="-122"/>
              </a:endParaRPr>
            </a:p>
            <a:p>
              <a:pPr algn="ctr"/>
              <a:r>
                <a:rPr lang="zh-CN" altLang="en-US" sz="2000" dirty="0" smtClean="0">
                  <a:solidFill>
                    <a:srgbClr val="333333"/>
                  </a:solidFill>
                  <a:latin typeface="微软雅黑" panose="020B0503020204020204" pitchFamily="34" charset="-122"/>
                  <a:ea typeface="微软雅黑" panose="020B0503020204020204" pitchFamily="34" charset="-122"/>
                  <a:cs typeface="阿里巴巴普惠体 Heavy" panose="00020600040101010101" pitchFamily="18" charset="-122"/>
                </a:rPr>
                <a:t>王 权</a:t>
              </a:r>
              <a:endParaRPr lang="en-US" altLang="zh-CN" sz="2000" dirty="0" smtClean="0">
                <a:solidFill>
                  <a:srgbClr val="333333"/>
                </a:solidFill>
                <a:latin typeface="微软雅黑" panose="020B0503020204020204" pitchFamily="34" charset="-122"/>
                <a:ea typeface="微软雅黑" panose="020B0503020204020204" pitchFamily="34" charset="-122"/>
                <a:cs typeface="阿里巴巴普惠体 Heavy" panose="00020600040101010101" pitchFamily="18" charset="-122"/>
              </a:endParaRPr>
            </a:p>
            <a:p>
              <a:pPr algn="ctr"/>
              <a:r>
                <a:rPr lang="en-US" altLang="zh-CN" sz="2000" dirty="0" smtClean="0">
                  <a:solidFill>
                    <a:srgbClr val="333333"/>
                  </a:solidFill>
                  <a:latin typeface="微软雅黑" panose="020B0503020204020204" pitchFamily="34" charset="-122"/>
                  <a:ea typeface="微软雅黑" panose="020B0503020204020204" pitchFamily="34" charset="-122"/>
                  <a:cs typeface="阿里巴巴普惠体 Heavy" panose="00020600040101010101" pitchFamily="18" charset="-122"/>
                </a:rPr>
                <a:t>2024.8 @</a:t>
              </a:r>
              <a:r>
                <a:rPr lang="zh-CN" altLang="en-US" sz="2000" dirty="0" smtClean="0">
                  <a:solidFill>
                    <a:srgbClr val="333333"/>
                  </a:solidFill>
                  <a:latin typeface="微软雅黑" panose="020B0503020204020204" pitchFamily="34" charset="-122"/>
                  <a:ea typeface="微软雅黑" panose="020B0503020204020204" pitchFamily="34" charset="-122"/>
                  <a:cs typeface="阿里巴巴普惠体 Heavy" panose="00020600040101010101" pitchFamily="18" charset="-122"/>
                </a:rPr>
                <a:t>大庆</a:t>
              </a:r>
              <a:endParaRPr lang="zh-CN" altLang="en-US" sz="2000" dirty="0">
                <a:latin typeface="微软雅黑" panose="020B0503020204020204" pitchFamily="34" charset="-122"/>
                <a:ea typeface="微软雅黑" panose="020B0503020204020204" pitchFamily="34" charset="-122"/>
                <a:cs typeface="阿里巴巴普惠体 Heavy" panose="00020600040101010101" pitchFamily="18" charset="-122"/>
              </a:endParaRPr>
            </a:p>
          </p:txBody>
        </p:sp>
        <p:pic>
          <p:nvPicPr>
            <p:cNvPr id="3" name="图片 2"/>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l="20666" t="8095" r="20222" b="8307"/>
            <a:stretch/>
          </p:blipFill>
          <p:spPr>
            <a:xfrm>
              <a:off x="8558542" y="211095"/>
              <a:ext cx="456000" cy="451428"/>
            </a:xfrm>
            <a:prstGeom prst="rect">
              <a:avLst/>
            </a:prstGeom>
          </p:spPr>
        </p:pic>
        <p:pic>
          <p:nvPicPr>
            <p:cNvPr id="4" name="图片 3"/>
            <p:cNvPicPr preferRelativeResize="0">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3354" y="211095"/>
              <a:ext cx="475188" cy="451428"/>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75593" y="158974"/>
              <a:ext cx="2540207" cy="555670"/>
            </a:xfrm>
            <a:prstGeom prst="rect">
              <a:avLst/>
            </a:prstGeom>
          </p:spPr>
        </p:pic>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r="67503"/>
            <a:stretch/>
          </p:blipFill>
          <p:spPr>
            <a:xfrm>
              <a:off x="9022648" y="202809"/>
              <a:ext cx="575109" cy="468000"/>
            </a:xfrm>
            <a:prstGeom prst="rect">
              <a:avLst/>
            </a:prstGeom>
          </p:spPr>
        </p:pic>
      </p:grpSp>
    </p:spTree>
    <p:extLst>
      <p:ext uri="{BB962C8B-B14F-4D97-AF65-F5344CB8AC3E}">
        <p14:creationId xmlns:p14="http://schemas.microsoft.com/office/powerpoint/2010/main" val="28969954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235627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91263" y="479706"/>
            <a:ext cx="1785404" cy="523220"/>
          </a:xfrm>
          <a:prstGeom prst="rect">
            <a:avLst/>
          </a:prstGeom>
          <a:noFill/>
        </p:spPr>
        <p:txBody>
          <a:bodyPr wrap="square" rtlCol="0">
            <a:spAutoFit/>
          </a:bodyPr>
          <a:lstStyle/>
          <a:p>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涌现思维</a:t>
            </a:r>
          </a:p>
        </p:txBody>
      </p:sp>
      <p:pic>
        <p:nvPicPr>
          <p:cNvPr id="4" name="图片 3" descr="表-零件.jpg">
            <a:extLst>
              <a:ext uri="{FF2B5EF4-FFF2-40B4-BE49-F238E27FC236}">
                <a16:creationId xmlns="" xmlns:a16="http://schemas.microsoft.com/office/drawing/2014/main" id="{5108127A-D56A-E88B-74A2-D5BB2AD7F000}"/>
              </a:ext>
            </a:extLst>
          </p:cNvPr>
          <p:cNvPicPr>
            <a:picLocks noChangeAspect="1"/>
          </p:cNvPicPr>
          <p:nvPr/>
        </p:nvPicPr>
        <p:blipFill>
          <a:blip r:embed="rId3" cstate="print"/>
          <a:stretch>
            <a:fillRect/>
          </a:stretch>
        </p:blipFill>
        <p:spPr>
          <a:xfrm>
            <a:off x="618053" y="1778001"/>
            <a:ext cx="2718816" cy="2380841"/>
          </a:xfrm>
          <a:prstGeom prst="rect">
            <a:avLst/>
          </a:prstGeom>
        </p:spPr>
      </p:pic>
      <p:sp>
        <p:nvSpPr>
          <p:cNvPr id="6" name="矩形 5">
            <a:extLst>
              <a:ext uri="{FF2B5EF4-FFF2-40B4-BE49-F238E27FC236}">
                <a16:creationId xmlns="" xmlns:a16="http://schemas.microsoft.com/office/drawing/2014/main" id="{BAD4E961-8CF5-7567-C472-727E7070A763}"/>
              </a:ext>
            </a:extLst>
          </p:cNvPr>
          <p:cNvSpPr/>
          <p:nvPr/>
        </p:nvSpPr>
        <p:spPr>
          <a:xfrm>
            <a:off x="591263" y="1042895"/>
            <a:ext cx="5169780" cy="830997"/>
          </a:xfrm>
          <a:prstGeom prst="rect">
            <a:avLst/>
          </a:prstGeom>
        </p:spPr>
        <p:txBody>
          <a:bodyPr wrap="square">
            <a:spAutoFit/>
          </a:bodyPr>
          <a:lstStyle/>
          <a:p>
            <a:pPr algn="just"/>
            <a:r>
              <a:rPr lang="zh-CN" altLang="en-US" sz="2400" dirty="0">
                <a:solidFill>
                  <a:prstClr val="black"/>
                </a:solidFill>
                <a:latin typeface="微软雅黑" panose="020B0503020204020204" pitchFamily="34" charset="-122"/>
                <a:ea typeface="微软雅黑" panose="020B0503020204020204" pitchFamily="34" charset="-122"/>
              </a:rPr>
              <a:t>系统的</a:t>
            </a:r>
            <a:r>
              <a:rPr lang="zh-CN" altLang="en-US" sz="2400" b="1" dirty="0">
                <a:solidFill>
                  <a:prstClr val="black"/>
                </a:solidFill>
                <a:latin typeface="微软雅黑" panose="020B0503020204020204" pitchFamily="34" charset="-122"/>
                <a:ea typeface="微软雅黑" panose="020B0503020204020204" pitchFamily="34" charset="-122"/>
              </a:rPr>
              <a:t>整体涌现性：</a:t>
            </a:r>
            <a:r>
              <a:rPr lang="zh-CN" altLang="en-US" sz="2400" dirty="0">
                <a:solidFill>
                  <a:prstClr val="black"/>
                </a:solidFill>
                <a:latin typeface="微软雅黑" panose="020B0503020204020204" pitchFamily="34" charset="-122"/>
                <a:ea typeface="微软雅黑" panose="020B0503020204020204" pitchFamily="34" charset="-122"/>
              </a:rPr>
              <a:t>整体才具有、孤立部分及其总和却不具有的性质。</a:t>
            </a:r>
          </a:p>
        </p:txBody>
      </p:sp>
      <p:sp>
        <p:nvSpPr>
          <p:cNvPr id="9" name="文本框 8">
            <a:extLst>
              <a:ext uri="{FF2B5EF4-FFF2-40B4-BE49-F238E27FC236}">
                <a16:creationId xmlns="" xmlns:a16="http://schemas.microsoft.com/office/drawing/2014/main" id="{30E82C13-CC00-AA64-E455-674881477C42}"/>
              </a:ext>
            </a:extLst>
          </p:cNvPr>
          <p:cNvSpPr txBox="1"/>
          <p:nvPr/>
        </p:nvSpPr>
        <p:spPr>
          <a:xfrm>
            <a:off x="3614218" y="2301776"/>
            <a:ext cx="1977726" cy="1077218"/>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例</a:t>
            </a:r>
            <a:r>
              <a:rPr lang="zh-CN" altLang="en-US" sz="2000" dirty="0">
                <a:latin typeface="微软雅黑" panose="020B0503020204020204" pitchFamily="34" charset="-122"/>
                <a:ea typeface="微软雅黑" panose="020B0503020204020204" pitchFamily="34" charset="-122"/>
              </a:rPr>
              <a:t>：零件组装成的钟表</a:t>
            </a:r>
            <a:r>
              <a:rPr lang="zh-CN" altLang="en-US" sz="2400" b="1" dirty="0">
                <a:latin typeface="微软雅黑" panose="020B0503020204020204" pitchFamily="34" charset="-122"/>
                <a:ea typeface="微软雅黑" panose="020B0503020204020204" pitchFamily="34" charset="-122"/>
              </a:rPr>
              <a:t>涌现</a:t>
            </a:r>
            <a:r>
              <a:rPr lang="zh-CN" altLang="en-US" sz="2000" dirty="0">
                <a:latin typeface="微软雅黑" panose="020B0503020204020204" pitchFamily="34" charset="-122"/>
                <a:ea typeface="微软雅黑" panose="020B0503020204020204" pitchFamily="34" charset="-122"/>
              </a:rPr>
              <a:t>出报时功能</a:t>
            </a:r>
          </a:p>
        </p:txBody>
      </p:sp>
      <p:grpSp>
        <p:nvGrpSpPr>
          <p:cNvPr id="16" name="组合 15">
            <a:extLst>
              <a:ext uri="{FF2B5EF4-FFF2-40B4-BE49-F238E27FC236}">
                <a16:creationId xmlns="" xmlns:a16="http://schemas.microsoft.com/office/drawing/2014/main" id="{1576AADC-D3C8-5314-C50B-74AE2C9986AD}"/>
              </a:ext>
            </a:extLst>
          </p:cNvPr>
          <p:cNvGrpSpPr/>
          <p:nvPr/>
        </p:nvGrpSpPr>
        <p:grpSpPr>
          <a:xfrm>
            <a:off x="427307" y="4389406"/>
            <a:ext cx="5497691" cy="584775"/>
            <a:chOff x="427307" y="4364001"/>
            <a:chExt cx="5497691" cy="584775"/>
          </a:xfrm>
        </p:grpSpPr>
        <p:sp>
          <p:nvSpPr>
            <p:cNvPr id="7" name="TextBox 16">
              <a:extLst>
                <a:ext uri="{FF2B5EF4-FFF2-40B4-BE49-F238E27FC236}">
                  <a16:creationId xmlns="" xmlns:a16="http://schemas.microsoft.com/office/drawing/2014/main" id="{D2A7087F-B719-F249-72F2-BC6D087F9DF8}"/>
                </a:ext>
              </a:extLst>
            </p:cNvPr>
            <p:cNvSpPr txBox="1"/>
            <p:nvPr/>
          </p:nvSpPr>
          <p:spPr>
            <a:xfrm>
              <a:off x="427307" y="4364001"/>
              <a:ext cx="5497691" cy="584775"/>
            </a:xfrm>
            <a:prstGeom prst="rect">
              <a:avLst/>
            </a:prstGeom>
            <a:noFill/>
          </p:spPr>
          <p:txBody>
            <a:bodyPr wrap="square" rtlCol="0">
              <a:spAutoFit/>
            </a:bodyPr>
            <a:lstStyle/>
            <a:p>
              <a:pPr algn="ctr" defTabSz="914400"/>
              <a:r>
                <a:rPr lang="en-US" altLang="zh-CN" sz="32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(1+1)&gt;2      (1+1)-2= </a:t>
              </a:r>
              <a:r>
                <a:rPr lang="zh-CN" altLang="en-US" sz="3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涌现</a:t>
              </a:r>
            </a:p>
          </p:txBody>
        </p:sp>
        <p:sp>
          <p:nvSpPr>
            <p:cNvPr id="10" name="右箭头 18">
              <a:extLst>
                <a:ext uri="{FF2B5EF4-FFF2-40B4-BE49-F238E27FC236}">
                  <a16:creationId xmlns="" xmlns:a16="http://schemas.microsoft.com/office/drawing/2014/main" id="{A80D524C-484C-F0E2-7C78-A32B030F4DA2}"/>
                </a:ext>
              </a:extLst>
            </p:cNvPr>
            <p:cNvSpPr/>
            <p:nvPr/>
          </p:nvSpPr>
          <p:spPr>
            <a:xfrm>
              <a:off x="2423592" y="4489664"/>
              <a:ext cx="504056" cy="360040"/>
            </a:xfrm>
            <a:prstGeom prst="rightArrow">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defTabSz="914400"/>
              <a:endParaRPr lang="zh-CN" altLang="en-US" dirty="0">
                <a:solidFill>
                  <a:prstClr val="white"/>
                </a:solidFill>
                <a:latin typeface="Arial" panose="020B0604020202020204" pitchFamily="34" charset="0"/>
                <a:ea typeface="微软雅黑 Light" panose="020B0502040204020203" pitchFamily="34" charset="-122"/>
              </a:endParaRPr>
            </a:p>
          </p:txBody>
        </p:sp>
      </p:grpSp>
      <p:cxnSp>
        <p:nvCxnSpPr>
          <p:cNvPr id="15" name="直接连接符 14">
            <a:extLst>
              <a:ext uri="{FF2B5EF4-FFF2-40B4-BE49-F238E27FC236}">
                <a16:creationId xmlns="" xmlns:a16="http://schemas.microsoft.com/office/drawing/2014/main" id="{052D1C1F-7E43-EDB7-882C-A628978359E6}"/>
              </a:ext>
            </a:extLst>
          </p:cNvPr>
          <p:cNvCxnSpPr>
            <a:cxnSpLocks/>
          </p:cNvCxnSpPr>
          <p:nvPr/>
        </p:nvCxnSpPr>
        <p:spPr>
          <a:xfrm>
            <a:off x="6096000" y="1181583"/>
            <a:ext cx="0" cy="3693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 xmlns:a16="http://schemas.microsoft.com/office/drawing/2014/main" id="{B62E4AAF-C8BA-4C2B-F6D9-B01F78C7504A}"/>
              </a:ext>
            </a:extLst>
          </p:cNvPr>
          <p:cNvSpPr txBox="1"/>
          <p:nvPr/>
        </p:nvSpPr>
        <p:spPr>
          <a:xfrm>
            <a:off x="6323950" y="468875"/>
            <a:ext cx="2833394" cy="523220"/>
          </a:xfrm>
          <a:prstGeom prst="rect">
            <a:avLst/>
          </a:prstGeom>
          <a:noFill/>
        </p:spPr>
        <p:txBody>
          <a:bodyPr wrap="square" rtlCol="0">
            <a:spAutoFit/>
          </a:bodyPr>
          <a:lstStyle/>
          <a:p>
            <a:r>
              <a:rPr lang="en-US" altLang="zh-CN" sz="2800" b="1" dirty="0" smtClean="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AI</a:t>
            </a:r>
            <a:r>
              <a:rPr lang="zh-CN" altLang="en-US" sz="2800" b="1" dirty="0" smtClean="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的涌现性</a:t>
            </a:r>
            <a:endPar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 xmlns:a16="http://schemas.microsoft.com/office/drawing/2014/main" id="{AB712783-D6EF-670A-AE9A-CE7AC909699D}"/>
              </a:ext>
            </a:extLst>
          </p:cNvPr>
          <p:cNvSpPr/>
          <p:nvPr/>
        </p:nvSpPr>
        <p:spPr>
          <a:xfrm>
            <a:off x="6344372" y="992095"/>
            <a:ext cx="5169780" cy="892552"/>
          </a:xfrm>
          <a:prstGeom prst="rect">
            <a:avLst/>
          </a:prstGeom>
        </p:spPr>
        <p:txBody>
          <a:bodyPr wrap="square">
            <a:spAutoFit/>
          </a:bodyPr>
          <a:lstStyle/>
          <a:p>
            <a:pPr algn="just"/>
            <a:r>
              <a:rPr lang="zh-CN" altLang="en-US" sz="2400" dirty="0" smtClean="0">
                <a:solidFill>
                  <a:prstClr val="black"/>
                </a:solidFill>
                <a:latin typeface="微软雅黑" panose="020B0503020204020204" pitchFamily="34" charset="-122"/>
                <a:ea typeface="微软雅黑" panose="020B0503020204020204" pitchFamily="34" charset="-122"/>
              </a:rPr>
              <a:t>大模型的成功没什么神秘的！</a:t>
            </a:r>
            <a:endParaRPr lang="en-US" altLang="zh-CN" sz="2400" dirty="0" smtClean="0">
              <a:solidFill>
                <a:prstClr val="black"/>
              </a:solidFill>
              <a:latin typeface="微软雅黑" panose="020B0503020204020204" pitchFamily="34" charset="-122"/>
              <a:ea typeface="微软雅黑" panose="020B0503020204020204" pitchFamily="34" charset="-122"/>
            </a:endParaRPr>
          </a:p>
          <a:p>
            <a:pPr algn="just"/>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涌现只是一件平常事</a:t>
            </a:r>
          </a:p>
        </p:txBody>
      </p:sp>
      <p:sp>
        <p:nvSpPr>
          <p:cNvPr id="2" name="文本框 1"/>
          <p:cNvSpPr txBox="1"/>
          <p:nvPr/>
        </p:nvSpPr>
        <p:spPr>
          <a:xfrm>
            <a:off x="3197128" y="3715824"/>
            <a:ext cx="2548267" cy="646331"/>
          </a:xfrm>
          <a:prstGeom prst="wedgeRectCallout">
            <a:avLst>
              <a:gd name="adj1" fmla="val 24353"/>
              <a:gd name="adj2" fmla="val 67740"/>
            </a:avLst>
          </a:prstGeom>
          <a:solidFill>
            <a:srgbClr val="C00000"/>
          </a:solidFill>
          <a:ln w="3175">
            <a:solidFill>
              <a:srgbClr val="C00000"/>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超越要素层面</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更</a:t>
            </a:r>
            <a:r>
              <a:rPr lang="zh-CN" altLang="en-US"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高维度</a:t>
            </a:r>
            <a:r>
              <a:rPr lang="zh-CN" altLang="en-US" dirty="0">
                <a:solidFill>
                  <a:schemeClr val="bg1"/>
                </a:solidFill>
                <a:latin typeface="微软雅黑" panose="020B0503020204020204" pitchFamily="34" charset="-122"/>
                <a:ea typeface="微软雅黑" panose="020B0503020204020204" pitchFamily="34" charset="-122"/>
              </a:rPr>
              <a:t>上的表现</a:t>
            </a:r>
          </a:p>
        </p:txBody>
      </p:sp>
      <p:sp>
        <p:nvSpPr>
          <p:cNvPr id="3" name="文本框 2"/>
          <p:cNvSpPr txBox="1"/>
          <p:nvPr/>
        </p:nvSpPr>
        <p:spPr>
          <a:xfrm>
            <a:off x="6344372" y="1851906"/>
            <a:ext cx="4801314"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量变到质变、大力出</a:t>
            </a:r>
            <a:r>
              <a:rPr lang="zh-CN" altLang="en-US" sz="2000" dirty="0" smtClean="0">
                <a:latin typeface="微软雅黑" panose="020B0503020204020204" pitchFamily="34" charset="-122"/>
                <a:ea typeface="微软雅黑" panose="020B0503020204020204" pitchFamily="34" charset="-122"/>
              </a:rPr>
              <a:t>奇迹、仿生学的胜利</a:t>
            </a:r>
            <a:endParaRPr lang="zh-CN" altLang="en-US" sz="20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7906" y="1943200"/>
            <a:ext cx="4714452" cy="238190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1" name="文本框 10"/>
          <p:cNvSpPr txBox="1"/>
          <p:nvPr/>
        </p:nvSpPr>
        <p:spPr>
          <a:xfrm>
            <a:off x="6366255" y="4233811"/>
            <a:ext cx="5297295" cy="1015663"/>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完全模仿人类大脑的人工神经网络，不仅结构相同，而且规模也达到甚至超过人类，那么产生智能就没什么奇怪的了。</a:t>
            </a:r>
            <a:endParaRPr lang="zh-CN" altLang="en-US" sz="2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91263" y="5283829"/>
            <a:ext cx="3467616" cy="584775"/>
          </a:xfrm>
          <a:prstGeom prst="rect">
            <a:avLst/>
          </a:prstGeom>
          <a:solidFill>
            <a:srgbClr val="FFFF00"/>
          </a:solidFill>
        </p:spPr>
        <p:txBody>
          <a:bodyPr wrap="none" rtlCol="0">
            <a:spAutoFit/>
          </a:bodyPr>
          <a:lstStyle/>
          <a:p>
            <a:r>
              <a:rPr lang="zh-CN" altLang="en-US" sz="3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涌现来自于什么</a:t>
            </a:r>
            <a:r>
              <a:rPr lang="zh-CN" altLang="en-US" sz="32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32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2" name="矩形 31"/>
          <p:cNvSpPr/>
          <p:nvPr/>
        </p:nvSpPr>
        <p:spPr>
          <a:xfrm>
            <a:off x="548928" y="5990265"/>
            <a:ext cx="11726287" cy="523220"/>
          </a:xfrm>
          <a:prstGeom prst="rect">
            <a:avLst/>
          </a:prstGeom>
        </p:spPr>
        <p:txBody>
          <a:bodyPr wrap="none">
            <a:spAutoFit/>
          </a:bodyPr>
          <a:lstStyle/>
          <a:p>
            <a:r>
              <a:rPr lang="zh-CN" altLang="en-US" sz="28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关系！系统要素之间发生的关系！有关系就有涌现，关系越强涌现越多。</a:t>
            </a:r>
            <a:endParaRPr lang="zh-CN" altLang="en-US" sz="32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5" name="矩形 4"/>
          <p:cNvSpPr/>
          <p:nvPr/>
        </p:nvSpPr>
        <p:spPr>
          <a:xfrm>
            <a:off x="7579781" y="5392844"/>
            <a:ext cx="4129585" cy="400110"/>
          </a:xfrm>
          <a:prstGeom prst="rect">
            <a:avLst/>
          </a:prstGeom>
          <a:ln>
            <a:solidFill>
              <a:srgbClr val="C00000"/>
            </a:solidFill>
          </a:ln>
        </p:spPr>
        <p:txBody>
          <a:bodyPr wrap="square">
            <a:spAutoFit/>
          </a:bodyPr>
          <a:lstStyle/>
          <a:p>
            <a:pPr algn="ct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复杂系统的涌现=基本</a:t>
            </a:r>
            <a:r>
              <a:rPr lang="zh-CN" altLang="en-US" sz="20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结构</a:t>
            </a:r>
            <a:r>
              <a:rPr lang="en-US" altLang="zh-CN" sz="20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&amp;</a:t>
            </a:r>
            <a:r>
              <a:rPr lang="zh-CN" altLang="en-US" sz="20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规模</a:t>
            </a:r>
            <a:endPar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3" name="矩形 12"/>
          <p:cNvSpPr/>
          <p:nvPr/>
        </p:nvSpPr>
        <p:spPr>
          <a:xfrm>
            <a:off x="4249268" y="5392844"/>
            <a:ext cx="3245614" cy="400110"/>
          </a:xfrm>
          <a:prstGeom prst="rect">
            <a:avLst/>
          </a:prstGeom>
          <a:ln>
            <a:solidFill>
              <a:srgbClr val="C00000"/>
            </a:solidFill>
          </a:ln>
        </p:spPr>
        <p:txBody>
          <a:bodyPr wrap="square">
            <a:spAutoFit/>
          </a:bodyPr>
          <a:lstStyle/>
          <a:p>
            <a:pPr algn="ct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涌现力=关系强度×规模²</a:t>
            </a:r>
          </a:p>
        </p:txBody>
      </p:sp>
    </p:spTree>
    <p:extLst>
      <p:ext uri="{BB962C8B-B14F-4D97-AF65-F5344CB8AC3E}">
        <p14:creationId xmlns:p14="http://schemas.microsoft.com/office/powerpoint/2010/main" val="22719820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400" y="3085899"/>
            <a:ext cx="5593170" cy="2592288"/>
          </a:xfrm>
          <a:prstGeom prst="rect">
            <a:avLst/>
          </a:prstGeom>
        </p:spPr>
      </p:pic>
      <p:sp>
        <p:nvSpPr>
          <p:cNvPr id="19" name="文本框 18"/>
          <p:cNvSpPr txBox="1"/>
          <p:nvPr/>
        </p:nvSpPr>
        <p:spPr>
          <a:xfrm>
            <a:off x="926220" y="987709"/>
            <a:ext cx="10723913" cy="954107"/>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数智油田就是</a:t>
            </a:r>
            <a:r>
              <a:rPr lang="zh-CN" altLang="en-US" sz="28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让</a:t>
            </a:r>
            <a:r>
              <a:rPr lang="zh-CN" altLang="en-US" sz="2800" b="1"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数据</a:t>
            </a:r>
            <a:r>
              <a:rPr lang="en-US" altLang="zh-CN" sz="28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a:t>
            </a:r>
            <a:r>
              <a:rPr lang="en-US" altLang="zh-CN" sz="28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智能</a:t>
            </a:r>
            <a:r>
              <a:rPr lang="zh-CN" altLang="en-US" sz="28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成为</a:t>
            </a:r>
            <a:r>
              <a:rPr lang="zh-CN" altLang="en-US" sz="28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新质生产力</a:t>
            </a:r>
            <a:r>
              <a:rPr lang="zh-CN" altLang="en-US" sz="28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和</a:t>
            </a:r>
            <a:r>
              <a:rPr lang="zh-CN" altLang="en-US" sz="28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新型</a:t>
            </a:r>
            <a:r>
              <a:rPr lang="zh-CN" altLang="en-US" sz="2800" b="1"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生产关系，</a:t>
            </a:r>
            <a:r>
              <a:rPr lang="zh-CN" altLang="en-US" sz="28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不断融合，激发系统涌现性。</a:t>
            </a:r>
            <a:endParaRPr lang="en-US" altLang="zh-CN" sz="28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 name="右箭头 2"/>
          <p:cNvSpPr/>
          <p:nvPr/>
        </p:nvSpPr>
        <p:spPr>
          <a:xfrm>
            <a:off x="6528048" y="2052385"/>
            <a:ext cx="936104" cy="758988"/>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sp>
        <p:nvSpPr>
          <p:cNvPr id="4" name="文本框 3"/>
          <p:cNvSpPr txBox="1"/>
          <p:nvPr/>
        </p:nvSpPr>
        <p:spPr>
          <a:xfrm>
            <a:off x="6324415" y="2159665"/>
            <a:ext cx="1261884" cy="523220"/>
          </a:xfrm>
          <a:prstGeom prst="rect">
            <a:avLst/>
          </a:prstGeom>
          <a:noFill/>
        </p:spPr>
        <p:txBody>
          <a:bodyPr wrap="none" rtlCol="0">
            <a:spAutoFit/>
          </a:bodyPr>
          <a:lstStyle/>
          <a:p>
            <a:pPr algn="ctr"/>
            <a:r>
              <a:rPr lang="zh-CN" altLang="en-US" sz="28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数智化</a:t>
            </a:r>
          </a:p>
        </p:txBody>
      </p:sp>
      <p:sp>
        <p:nvSpPr>
          <p:cNvPr id="10" name="TextBox 415"/>
          <p:cNvSpPr txBox="1"/>
          <p:nvPr/>
        </p:nvSpPr>
        <p:spPr>
          <a:xfrm>
            <a:off x="716425" y="5678187"/>
            <a:ext cx="5379575" cy="830997"/>
          </a:xfrm>
          <a:prstGeom prst="rect">
            <a:avLst/>
          </a:prstGeom>
          <a:noFill/>
          <a:ln>
            <a:solidFill>
              <a:srgbClr val="C00000"/>
            </a:solidFill>
          </a:ln>
        </p:spPr>
        <p:txBody>
          <a:bodyPr wrap="square" rtlCol="0">
            <a:spAutoFit/>
          </a:bodyPr>
          <a:lstStyle/>
          <a:p>
            <a:pPr algn="dist"/>
            <a:r>
              <a:rPr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信息</a:t>
            </a:r>
            <a:r>
              <a:rPr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a:t>
            </a:r>
            <a:r>
              <a:rPr lang="zh-CN" altLang="en-US" sz="2400" dirty="0">
                <a:solidFill>
                  <a:srgbClr val="0295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数据</a:t>
            </a:r>
            <a:r>
              <a:rPr lang="en-US" altLang="zh-CN" sz="2400" dirty="0">
                <a:solidFill>
                  <a:srgbClr val="0295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a:t>
            </a:r>
            <a:r>
              <a:rPr lang="zh-CN" altLang="en-US" sz="2400" dirty="0">
                <a:solidFill>
                  <a:srgbClr val="0295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信息</a:t>
            </a:r>
            <a:r>
              <a:rPr lang="en-US" altLang="zh-CN" sz="2400" dirty="0">
                <a:solidFill>
                  <a:srgbClr val="0295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a:t>
            </a:r>
            <a:r>
              <a:rPr lang="zh-CN" altLang="en-US" sz="2400" dirty="0">
                <a:solidFill>
                  <a:srgbClr val="0295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知识</a:t>
            </a:r>
            <a:r>
              <a:rPr lang="en-US" altLang="zh-CN" sz="2400" dirty="0">
                <a:solidFill>
                  <a:srgbClr val="0295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a:t>
            </a:r>
            <a:r>
              <a:rPr lang="zh-CN" altLang="en-US" sz="2400" dirty="0">
                <a:solidFill>
                  <a:srgbClr val="0295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智慧</a:t>
            </a:r>
            <a:r>
              <a:rPr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a:t>
            </a:r>
            <a:r>
              <a:rPr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对油田系统的贡献越来越大，逐步发挥主导作用</a:t>
            </a:r>
          </a:p>
        </p:txBody>
      </p:sp>
      <p:grpSp>
        <p:nvGrpSpPr>
          <p:cNvPr id="17" name="组合 16"/>
          <p:cNvGrpSpPr/>
          <p:nvPr/>
        </p:nvGrpSpPr>
        <p:grpSpPr>
          <a:xfrm>
            <a:off x="839416" y="1940309"/>
            <a:ext cx="5529820" cy="989602"/>
            <a:chOff x="911424" y="1830234"/>
            <a:chExt cx="5529820" cy="989602"/>
          </a:xfrm>
        </p:grpSpPr>
        <p:sp>
          <p:nvSpPr>
            <p:cNvPr id="20" name="矩形 19"/>
            <p:cNvSpPr/>
            <p:nvPr/>
          </p:nvSpPr>
          <p:spPr>
            <a:xfrm>
              <a:off x="911424" y="1988839"/>
              <a:ext cx="5529820" cy="830997"/>
            </a:xfrm>
            <a:prstGeom prst="rect">
              <a:avLst/>
            </a:prstGeom>
            <a:ln w="3175">
              <a:solidFill>
                <a:schemeClr val="tx1"/>
              </a:solidFill>
            </a:ln>
          </p:spPr>
          <p:txBody>
            <a:bodyPr wrap="square">
              <a:spAutoFit/>
            </a:bodyPr>
            <a:lstStyle/>
            <a:p>
              <a:pPr algn="ctr"/>
              <a:r>
                <a:rPr lang="en-US" altLang="zh-CN" sz="4800" dirty="0">
                  <a:effectLst>
                    <a:outerShdw blurRad="38100" dist="38100" dir="2700000" algn="tl">
                      <a:srgbClr val="000000">
                        <a:alpha val="43137"/>
                      </a:srgbClr>
                    </a:outerShdw>
                  </a:effectLst>
                  <a:latin typeface="Arial Black" panose="020B0A04020102020204" pitchFamily="34" charset="0"/>
                  <a:ea typeface="微软雅黑 Light" panose="020B0502040204020203" pitchFamily="34" charset="-122"/>
                  <a:cs typeface="Arial Black" panose="020B0A04020102020204" pitchFamily="34" charset="0"/>
                </a:rPr>
                <a:t>Q = f</a:t>
              </a:r>
              <a:r>
                <a:rPr lang="en-US" altLang="zh-CN" sz="3600" dirty="0">
                  <a:solidFill>
                    <a:srgbClr val="C00000"/>
                  </a:solidFill>
                  <a:effectLst>
                    <a:outerShdw blurRad="38100" dist="38100" dir="2700000" algn="tl">
                      <a:srgbClr val="000000">
                        <a:alpha val="43137"/>
                      </a:srgbClr>
                    </a:outerShdw>
                  </a:effectLst>
                  <a:latin typeface="Arial Black" panose="020B0A04020102020204" pitchFamily="34" charset="0"/>
                  <a:ea typeface="微软雅黑 Light" panose="020B0502040204020203" pitchFamily="34" charset="-122"/>
                  <a:cs typeface="Arial Black" panose="020B0A04020102020204" pitchFamily="34" charset="0"/>
                </a:rPr>
                <a:t> </a:t>
              </a:r>
              <a:r>
                <a:rPr lang="en-US" altLang="zh-CN" sz="4800" dirty="0">
                  <a:effectLst>
                    <a:outerShdw blurRad="38100" dist="38100" dir="2700000" algn="tl">
                      <a:srgbClr val="000000">
                        <a:alpha val="43137"/>
                      </a:srgbClr>
                    </a:outerShdw>
                  </a:effectLst>
                  <a:latin typeface="Arial Black" panose="020B0A04020102020204" pitchFamily="34" charset="0"/>
                  <a:ea typeface="微软雅黑 Light" panose="020B0502040204020203" pitchFamily="34" charset="-122"/>
                  <a:cs typeface="Arial Black" panose="020B0A04020102020204" pitchFamily="34" charset="0"/>
                </a:rPr>
                <a:t>(L, K, N, E)</a:t>
              </a:r>
            </a:p>
          </p:txBody>
        </p:sp>
        <p:sp>
          <p:nvSpPr>
            <p:cNvPr id="13" name="文本框 12"/>
            <p:cNvSpPr txBox="1"/>
            <p:nvPr/>
          </p:nvSpPr>
          <p:spPr>
            <a:xfrm>
              <a:off x="911424" y="1830234"/>
              <a:ext cx="1705916" cy="307777"/>
            </a:xfrm>
            <a:prstGeom prst="rect">
              <a:avLst/>
            </a:prstGeom>
            <a:solidFill>
              <a:schemeClr val="tx1"/>
            </a:solid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传统生产函数</a:t>
              </a: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系统</a:t>
              </a:r>
            </a:p>
          </p:txBody>
        </p:sp>
      </p:grpSp>
      <p:grpSp>
        <p:nvGrpSpPr>
          <p:cNvPr id="15" name="组合 14"/>
          <p:cNvGrpSpPr/>
          <p:nvPr/>
        </p:nvGrpSpPr>
        <p:grpSpPr>
          <a:xfrm>
            <a:off x="7519226" y="1940309"/>
            <a:ext cx="3890570" cy="989602"/>
            <a:chOff x="7591234" y="1830234"/>
            <a:chExt cx="3890570" cy="989602"/>
          </a:xfrm>
        </p:grpSpPr>
        <p:sp>
          <p:nvSpPr>
            <p:cNvPr id="21" name="矩形 20"/>
            <p:cNvSpPr/>
            <p:nvPr/>
          </p:nvSpPr>
          <p:spPr>
            <a:xfrm>
              <a:off x="7608168" y="1988839"/>
              <a:ext cx="3873636" cy="830997"/>
            </a:xfrm>
            <a:prstGeom prst="rect">
              <a:avLst/>
            </a:prstGeom>
            <a:ln w="38100">
              <a:solidFill>
                <a:srgbClr val="C00000"/>
              </a:solidFill>
            </a:ln>
          </p:spPr>
          <p:txBody>
            <a:bodyPr wrap="square">
              <a:spAutoFit/>
            </a:bodyPr>
            <a:lstStyle/>
            <a:p>
              <a:pPr algn="ctr"/>
              <a:r>
                <a:rPr lang="en-US" altLang="zh-CN" sz="4800" dirty="0">
                  <a:effectLst>
                    <a:outerShdw blurRad="38100" dist="38100" dir="2700000" algn="tl">
                      <a:srgbClr val="000000">
                        <a:alpha val="43137"/>
                      </a:srgbClr>
                    </a:outerShdw>
                  </a:effectLst>
                  <a:latin typeface="Arial Black" panose="020B0A04020102020204" pitchFamily="34" charset="0"/>
                  <a:ea typeface="微软雅黑 Light" panose="020B0502040204020203" pitchFamily="34" charset="-122"/>
                  <a:cs typeface="Arial Black" panose="020B0A04020102020204" pitchFamily="34" charset="0"/>
                </a:rPr>
                <a:t>Q</a:t>
              </a:r>
              <a:r>
                <a:rPr lang="en-US" altLang="zh-CN" sz="3600" dirty="0">
                  <a:solidFill>
                    <a:srgbClr val="C00000"/>
                  </a:solidFill>
                  <a:effectLst>
                    <a:outerShdw blurRad="38100" dist="38100" dir="2700000" algn="tl">
                      <a:srgbClr val="000000">
                        <a:alpha val="43137"/>
                      </a:srgbClr>
                    </a:outerShdw>
                  </a:effectLst>
                  <a:latin typeface="Arial Black" panose="020B0A04020102020204" pitchFamily="34" charset="0"/>
                  <a:ea typeface="微软雅黑 Light" panose="020B0502040204020203" pitchFamily="34" charset="-122"/>
                  <a:cs typeface="Arial Black" panose="020B0A04020102020204" pitchFamily="34" charset="0"/>
                </a:rPr>
                <a:t>i</a:t>
              </a:r>
              <a:r>
                <a:rPr lang="en-US" altLang="zh-CN" sz="4800" dirty="0">
                  <a:effectLst>
                    <a:outerShdw blurRad="38100" dist="38100" dir="2700000" algn="tl">
                      <a:srgbClr val="000000">
                        <a:alpha val="43137"/>
                      </a:srgbClr>
                    </a:outerShdw>
                  </a:effectLst>
                  <a:latin typeface="Arial Black" panose="020B0A04020102020204" pitchFamily="34" charset="0"/>
                  <a:ea typeface="微软雅黑 Light" panose="020B0502040204020203" pitchFamily="34" charset="-122"/>
                  <a:cs typeface="Arial Black" panose="020B0A04020102020204" pitchFamily="34" charset="0"/>
                </a:rPr>
                <a:t> = f</a:t>
              </a:r>
              <a:r>
                <a:rPr lang="en-US" altLang="zh-CN" sz="3600" dirty="0">
                  <a:solidFill>
                    <a:srgbClr val="C00000"/>
                  </a:solidFill>
                  <a:effectLst>
                    <a:outerShdw blurRad="38100" dist="38100" dir="2700000" algn="tl">
                      <a:srgbClr val="000000">
                        <a:alpha val="43137"/>
                      </a:srgbClr>
                    </a:outerShdw>
                  </a:effectLst>
                  <a:latin typeface="Arial Black" panose="020B0A04020102020204" pitchFamily="34" charset="0"/>
                  <a:ea typeface="微软雅黑 Light" panose="020B0502040204020203" pitchFamily="34" charset="-122"/>
                  <a:cs typeface="Arial Black" panose="020B0A04020102020204" pitchFamily="34" charset="0"/>
                </a:rPr>
                <a:t>i </a:t>
              </a:r>
              <a:r>
                <a:rPr lang="en-US" altLang="zh-CN" sz="4800" dirty="0">
                  <a:effectLst>
                    <a:outerShdw blurRad="38100" dist="38100" dir="2700000" algn="tl">
                      <a:srgbClr val="000000">
                        <a:alpha val="43137"/>
                      </a:srgbClr>
                    </a:outerShdw>
                  </a:effectLst>
                  <a:latin typeface="Arial Black" panose="020B0A04020102020204" pitchFamily="34" charset="0"/>
                  <a:ea typeface="微软雅黑 Light" panose="020B0502040204020203" pitchFamily="34" charset="-122"/>
                  <a:cs typeface="Arial Black" panose="020B0A04020102020204" pitchFamily="34" charset="0"/>
                </a:rPr>
                <a:t>(T, </a:t>
              </a:r>
              <a:r>
                <a:rPr lang="en-US" altLang="zh-CN" sz="4800" dirty="0">
                  <a:solidFill>
                    <a:srgbClr val="C00000"/>
                  </a:solidFill>
                  <a:effectLst>
                    <a:outerShdw blurRad="38100" dist="38100" dir="2700000" algn="tl">
                      <a:srgbClr val="000000">
                        <a:alpha val="43137"/>
                      </a:srgbClr>
                    </a:outerShdw>
                  </a:effectLst>
                  <a:latin typeface="Arial Black" panose="020B0A04020102020204" pitchFamily="34" charset="0"/>
                  <a:ea typeface="微软雅黑 Light" panose="020B0502040204020203" pitchFamily="34" charset="-122"/>
                  <a:cs typeface="Arial Black" panose="020B0A04020102020204" pitchFamily="34" charset="0"/>
                </a:rPr>
                <a:t>I</a:t>
              </a:r>
              <a:r>
                <a:rPr lang="en-US" altLang="zh-CN" sz="4800" dirty="0">
                  <a:effectLst>
                    <a:outerShdw blurRad="38100" dist="38100" dir="2700000" algn="tl">
                      <a:srgbClr val="000000">
                        <a:alpha val="43137"/>
                      </a:srgbClr>
                    </a:outerShdw>
                  </a:effectLst>
                  <a:latin typeface="Arial Black" panose="020B0A04020102020204" pitchFamily="34" charset="0"/>
                  <a:ea typeface="微软雅黑 Light" panose="020B0502040204020203" pitchFamily="34" charset="-122"/>
                  <a:cs typeface="Arial Black" panose="020B0A04020102020204" pitchFamily="34" charset="0"/>
                </a:rPr>
                <a:t>)</a:t>
              </a:r>
            </a:p>
          </p:txBody>
        </p:sp>
        <p:sp>
          <p:nvSpPr>
            <p:cNvPr id="11" name="文本框 10"/>
            <p:cNvSpPr txBox="1"/>
            <p:nvPr/>
          </p:nvSpPr>
          <p:spPr>
            <a:xfrm>
              <a:off x="9840416" y="1876816"/>
              <a:ext cx="800219" cy="276999"/>
            </a:xfrm>
            <a:prstGeom prst="rect">
              <a:avLst/>
            </a:prstGeom>
            <a:solidFill>
              <a:schemeClr val="bg1"/>
            </a:solidFill>
            <a:ln>
              <a:solidFill>
                <a:schemeClr val="bg1"/>
              </a:solidFill>
            </a:ln>
          </p:spPr>
          <p:txBody>
            <a:bodyPr wrap="none" rtlCol="0">
              <a:spAutoFit/>
            </a:bodyPr>
            <a:lstStyle/>
            <a:p>
              <a:r>
                <a:rPr lang="zh-CN" altLang="en-US" sz="1200" dirty="0">
                  <a:latin typeface="微软雅黑" panose="020B0503020204020204" pitchFamily="34" charset="-122"/>
                  <a:ea typeface="微软雅黑" panose="020B0503020204020204" pitchFamily="34" charset="-122"/>
                </a:rPr>
                <a:t>传统要素</a:t>
              </a:r>
            </a:p>
          </p:txBody>
        </p:sp>
        <p:sp>
          <p:nvSpPr>
            <p:cNvPr id="18" name="文本框 17"/>
            <p:cNvSpPr txBox="1"/>
            <p:nvPr/>
          </p:nvSpPr>
          <p:spPr>
            <a:xfrm>
              <a:off x="7591234" y="1830234"/>
              <a:ext cx="1885453" cy="307777"/>
            </a:xfrm>
            <a:prstGeom prst="rect">
              <a:avLst/>
            </a:prstGeom>
            <a:solidFill>
              <a:srgbClr val="C00000"/>
            </a:solid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信息化生产函数</a:t>
              </a: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系统</a:t>
              </a:r>
            </a:p>
          </p:txBody>
        </p:sp>
      </p:grpSp>
      <p:grpSp>
        <p:nvGrpSpPr>
          <p:cNvPr id="24" name="组合 23">
            <a:extLst>
              <a:ext uri="{FF2B5EF4-FFF2-40B4-BE49-F238E27FC236}">
                <a16:creationId xmlns="" xmlns:a16="http://schemas.microsoft.com/office/drawing/2014/main" id="{BD0BCF06-AE38-6E1B-75E9-2375CEA48BD9}"/>
              </a:ext>
            </a:extLst>
          </p:cNvPr>
          <p:cNvGrpSpPr/>
          <p:nvPr/>
        </p:nvGrpSpPr>
        <p:grpSpPr>
          <a:xfrm>
            <a:off x="5885433" y="2860831"/>
            <a:ext cx="1512753" cy="3651312"/>
            <a:chOff x="5855937" y="2826641"/>
            <a:chExt cx="1512753" cy="3651312"/>
          </a:xfrm>
        </p:grpSpPr>
        <p:sp>
          <p:nvSpPr>
            <p:cNvPr id="23" name="箭头: 上 22">
              <a:extLst>
                <a:ext uri="{FF2B5EF4-FFF2-40B4-BE49-F238E27FC236}">
                  <a16:creationId xmlns="" xmlns:a16="http://schemas.microsoft.com/office/drawing/2014/main" id="{562551D2-04DB-8769-088D-1D09DCA0F205}"/>
                </a:ext>
              </a:extLst>
            </p:cNvPr>
            <p:cNvSpPr/>
            <p:nvPr/>
          </p:nvSpPr>
          <p:spPr>
            <a:xfrm>
              <a:off x="5855937" y="2826641"/>
              <a:ext cx="1512753" cy="3651312"/>
            </a:xfrm>
            <a:prstGeom prst="upArrow">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grpSp>
          <p:nvGrpSpPr>
            <p:cNvPr id="14" name="组合 13">
              <a:extLst>
                <a:ext uri="{FF2B5EF4-FFF2-40B4-BE49-F238E27FC236}">
                  <a16:creationId xmlns="" xmlns:a16="http://schemas.microsoft.com/office/drawing/2014/main" id="{8E210BE3-A8F5-F47C-1C77-68886C961EA5}"/>
                </a:ext>
              </a:extLst>
            </p:cNvPr>
            <p:cNvGrpSpPr/>
            <p:nvPr/>
          </p:nvGrpSpPr>
          <p:grpSpPr>
            <a:xfrm>
              <a:off x="6132855" y="3030691"/>
              <a:ext cx="958917" cy="2480552"/>
              <a:chOff x="6068813" y="3030691"/>
              <a:chExt cx="958917" cy="2480552"/>
            </a:xfrm>
          </p:grpSpPr>
          <p:sp>
            <p:nvSpPr>
              <p:cNvPr id="7" name="文本框 6">
                <a:extLst>
                  <a:ext uri="{FF2B5EF4-FFF2-40B4-BE49-F238E27FC236}">
                    <a16:creationId xmlns="" xmlns:a16="http://schemas.microsoft.com/office/drawing/2014/main" id="{B8C7AD51-3E79-8880-9A7D-96788EEBCA26}"/>
                  </a:ext>
                </a:extLst>
              </p:cNvPr>
              <p:cNvSpPr txBox="1"/>
              <p:nvPr/>
            </p:nvSpPr>
            <p:spPr>
              <a:xfrm>
                <a:off x="6225106" y="4864912"/>
                <a:ext cx="646331" cy="646331"/>
              </a:xfrm>
              <a:prstGeom prst="rect">
                <a:avLst/>
              </a:prstGeom>
              <a:noFill/>
              <a:ln w="3175">
                <a:solidFill>
                  <a:srgbClr val="FFFF00"/>
                </a:solidFill>
              </a:ln>
            </p:spPr>
            <p:txBody>
              <a:bodyPr wrap="non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两化</a:t>
                </a:r>
                <a:r>
                  <a:rPr lang="en-US" altLang="zh-CN" b="1" dirty="0">
                    <a:solidFill>
                      <a:schemeClr val="bg1"/>
                    </a:solidFill>
                    <a:latin typeface="微软雅黑" panose="020B0503020204020204" pitchFamily="34" charset="-122"/>
                    <a:ea typeface="微软雅黑" panose="020B0503020204020204" pitchFamily="34" charset="-122"/>
                  </a:rPr>
                  <a:t/>
                </a:r>
                <a:br>
                  <a:rPr lang="en-US" altLang="zh-CN" b="1" dirty="0">
                    <a:solidFill>
                      <a:schemeClr val="bg1"/>
                    </a:solidFill>
                    <a:latin typeface="微软雅黑" panose="020B0503020204020204" pitchFamily="34" charset="-122"/>
                    <a:ea typeface="微软雅黑" panose="020B0503020204020204" pitchFamily="34" charset="-122"/>
                  </a:rPr>
                </a:br>
                <a:r>
                  <a:rPr lang="zh-CN" altLang="en-US" b="1" dirty="0">
                    <a:solidFill>
                      <a:schemeClr val="bg1"/>
                    </a:solidFill>
                    <a:latin typeface="微软雅黑" panose="020B0503020204020204" pitchFamily="34" charset="-122"/>
                    <a:ea typeface="微软雅黑" panose="020B0503020204020204" pitchFamily="34" charset="-122"/>
                  </a:rPr>
                  <a:t>融合</a:t>
                </a:r>
              </a:p>
            </p:txBody>
          </p:sp>
          <p:sp>
            <p:nvSpPr>
              <p:cNvPr id="8" name="文本框 7">
                <a:extLst>
                  <a:ext uri="{FF2B5EF4-FFF2-40B4-BE49-F238E27FC236}">
                    <a16:creationId xmlns="" xmlns:a16="http://schemas.microsoft.com/office/drawing/2014/main" id="{9BBB0B29-8621-F2F0-8CDE-DF75B4364E53}"/>
                  </a:ext>
                </a:extLst>
              </p:cNvPr>
              <p:cNvSpPr txBox="1"/>
              <p:nvPr/>
            </p:nvSpPr>
            <p:spPr>
              <a:xfrm>
                <a:off x="6225106" y="3898202"/>
                <a:ext cx="646331" cy="923330"/>
              </a:xfrm>
              <a:prstGeom prst="rect">
                <a:avLst/>
              </a:prstGeom>
              <a:noFill/>
              <a:ln w="3175">
                <a:solidFill>
                  <a:srgbClr val="FFFF00"/>
                </a:solidFill>
              </a:ln>
            </p:spPr>
            <p:txBody>
              <a:bodyPr wrap="non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两化</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zh-CN" altLang="en-US" b="1" dirty="0">
                    <a:solidFill>
                      <a:schemeClr val="bg1"/>
                    </a:solidFill>
                    <a:latin typeface="微软雅黑" panose="020B0503020204020204" pitchFamily="34" charset="-122"/>
                    <a:ea typeface="微软雅黑" panose="020B0503020204020204" pitchFamily="34" charset="-122"/>
                  </a:rPr>
                  <a:t>深度</a:t>
                </a:r>
                <a:r>
                  <a:rPr lang="en-US" altLang="zh-CN" b="1" dirty="0">
                    <a:solidFill>
                      <a:schemeClr val="bg1"/>
                    </a:solidFill>
                    <a:latin typeface="微软雅黑" panose="020B0503020204020204" pitchFamily="34" charset="-122"/>
                    <a:ea typeface="微软雅黑" panose="020B0503020204020204" pitchFamily="34" charset="-122"/>
                  </a:rPr>
                  <a:t/>
                </a:r>
                <a:br>
                  <a:rPr lang="en-US" altLang="zh-CN" b="1" dirty="0">
                    <a:solidFill>
                      <a:schemeClr val="bg1"/>
                    </a:solidFill>
                    <a:latin typeface="微软雅黑" panose="020B0503020204020204" pitchFamily="34" charset="-122"/>
                    <a:ea typeface="微软雅黑" panose="020B0503020204020204" pitchFamily="34" charset="-122"/>
                  </a:rPr>
                </a:br>
                <a:r>
                  <a:rPr lang="zh-CN" altLang="en-US" b="1" dirty="0">
                    <a:solidFill>
                      <a:schemeClr val="bg1"/>
                    </a:solidFill>
                    <a:latin typeface="微软雅黑" panose="020B0503020204020204" pitchFamily="34" charset="-122"/>
                    <a:ea typeface="微软雅黑" panose="020B0503020204020204" pitchFamily="34" charset="-122"/>
                  </a:rPr>
                  <a:t>融合</a:t>
                </a:r>
              </a:p>
            </p:txBody>
          </p:sp>
          <p:sp>
            <p:nvSpPr>
              <p:cNvPr id="12" name="文本框 11">
                <a:extLst>
                  <a:ext uri="{FF2B5EF4-FFF2-40B4-BE49-F238E27FC236}">
                    <a16:creationId xmlns="" xmlns:a16="http://schemas.microsoft.com/office/drawing/2014/main" id="{A0991574-B75F-DCAF-FC73-5A70859D4D1A}"/>
                  </a:ext>
                </a:extLst>
              </p:cNvPr>
              <p:cNvSpPr txBox="1"/>
              <p:nvPr/>
            </p:nvSpPr>
            <p:spPr>
              <a:xfrm>
                <a:off x="6068813" y="3030691"/>
                <a:ext cx="958917" cy="707886"/>
              </a:xfrm>
              <a:prstGeom prst="rect">
                <a:avLst/>
              </a:prstGeom>
              <a:noFill/>
              <a:ln w="3175">
                <a:noFill/>
              </a:ln>
            </p:spPr>
            <p:txBody>
              <a:bodyPr wrap="none" rtlCol="0">
                <a:spAutoFit/>
              </a:bodyPr>
              <a:lstStyle/>
              <a:p>
                <a:pPr algn="ctr"/>
                <a:r>
                  <a:rPr lang="zh-CN" altLang="en-US" sz="2000" b="1"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新</a:t>
                </a:r>
                <a:r>
                  <a:rPr lang="zh-CN" altLang="en-US" sz="2000" b="1"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质</a:t>
                </a:r>
                <a:endParaRPr lang="en-US" altLang="zh-CN" sz="2000" b="1"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2000" b="1"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生产力</a:t>
                </a:r>
                <a:endParaRPr lang="en-US" altLang="zh-CN" sz="2000" b="1"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sp>
          <p:nvSpPr>
            <p:cNvPr id="22" name="文本框 21">
              <a:extLst>
                <a:ext uri="{FF2B5EF4-FFF2-40B4-BE49-F238E27FC236}">
                  <a16:creationId xmlns="" xmlns:a16="http://schemas.microsoft.com/office/drawing/2014/main" id="{FC1B4381-2B67-65D9-8243-EB9C6F6C9DC4}"/>
                </a:ext>
              </a:extLst>
            </p:cNvPr>
            <p:cNvSpPr txBox="1"/>
            <p:nvPr/>
          </p:nvSpPr>
          <p:spPr>
            <a:xfrm>
              <a:off x="6289148" y="5554623"/>
              <a:ext cx="646331" cy="923330"/>
            </a:xfrm>
            <a:prstGeom prst="rect">
              <a:avLst/>
            </a:prstGeom>
            <a:noFill/>
          </p:spPr>
          <p:txBody>
            <a:bodyPr wrap="non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关于</a:t>
              </a:r>
              <a:r>
                <a:rPr lang="en-US" altLang="zh-CN" dirty="0">
                  <a:solidFill>
                    <a:schemeClr val="bg1"/>
                  </a:solidFill>
                  <a:latin typeface="微软雅黑" panose="020B0503020204020204" pitchFamily="34" charset="-122"/>
                  <a:ea typeface="微软雅黑" panose="020B0503020204020204" pitchFamily="34" charset="-122"/>
                </a:rPr>
                <a:t/>
              </a:r>
              <a:br>
                <a:rPr lang="en-US" altLang="zh-CN" dirty="0">
                  <a:solidFill>
                    <a:schemeClr val="bg1"/>
                  </a:solidFill>
                  <a:latin typeface="微软雅黑" panose="020B0503020204020204" pitchFamily="34" charset="-122"/>
                  <a:ea typeface="微软雅黑" panose="020B0503020204020204" pitchFamily="34" charset="-122"/>
                </a:rPr>
              </a:br>
              <a:r>
                <a:rPr lang="zh-CN" altLang="en-US" dirty="0">
                  <a:solidFill>
                    <a:schemeClr val="bg1"/>
                  </a:solidFill>
                  <a:latin typeface="微软雅黑" panose="020B0503020204020204" pitchFamily="34" charset="-122"/>
                  <a:ea typeface="微软雅黑" panose="020B0503020204020204" pitchFamily="34" charset="-122"/>
                </a:rPr>
                <a:t>信息</a:t>
              </a:r>
              <a:r>
                <a:rPr lang="en-US" altLang="zh-CN" dirty="0">
                  <a:solidFill>
                    <a:schemeClr val="bg1"/>
                  </a:solidFill>
                  <a:latin typeface="微软雅黑" panose="020B0503020204020204" pitchFamily="34" charset="-122"/>
                  <a:ea typeface="微软雅黑" panose="020B0503020204020204" pitchFamily="34" charset="-122"/>
                </a:rPr>
                <a:t/>
              </a:r>
              <a:br>
                <a:rPr lang="en-US" altLang="zh-CN" dirty="0">
                  <a:solidFill>
                    <a:schemeClr val="bg1"/>
                  </a:solidFill>
                  <a:latin typeface="微软雅黑" panose="020B0503020204020204" pitchFamily="34" charset="-122"/>
                  <a:ea typeface="微软雅黑" panose="020B0503020204020204" pitchFamily="34" charset="-122"/>
                </a:rPr>
              </a:br>
              <a:r>
                <a:rPr lang="zh-CN" altLang="en-US" dirty="0">
                  <a:solidFill>
                    <a:schemeClr val="bg1"/>
                  </a:solidFill>
                  <a:latin typeface="微软雅黑" panose="020B0503020204020204" pitchFamily="34" charset="-122"/>
                  <a:ea typeface="微软雅黑" panose="020B0503020204020204" pitchFamily="34" charset="-122"/>
                </a:rPr>
                <a:t>提法</a:t>
              </a:r>
            </a:p>
          </p:txBody>
        </p:sp>
      </p:grpSp>
      <p:sp>
        <p:nvSpPr>
          <p:cNvPr id="25" name="文本框 24"/>
          <p:cNvSpPr txBox="1"/>
          <p:nvPr/>
        </p:nvSpPr>
        <p:spPr>
          <a:xfrm>
            <a:off x="7510759" y="2982264"/>
            <a:ext cx="3938352" cy="954107"/>
          </a:xfrm>
          <a:prstGeom prst="rect">
            <a:avLst/>
          </a:prstGeom>
          <a:solidFill>
            <a:srgbClr val="C00000"/>
          </a:solidFill>
        </p:spPr>
        <p:txBody>
          <a:bodyPr wrap="square" rtlCol="0">
            <a:spAutoFit/>
          </a:bodyPr>
          <a:lstStyle/>
          <a:p>
            <a:pPr algn="ctr"/>
            <a:r>
              <a:rPr lang="en-US" altLang="zh-CN"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是要素，</a:t>
            </a:r>
            <a:r>
              <a:rPr lang="en-US" altLang="zh-CN"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a:t>
            </a:r>
            <a:r>
              <a:rPr lang="en-US" altLang="zh-CN"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a:t>
            </a:r>
            <a:r>
              <a:rPr lang="en-US" altLang="zh-CN" sz="1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是信息化、数智</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化</a:t>
            </a:r>
            <a:endParaRPr lang="en-US" altLang="zh-CN"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Q</a:t>
            </a:r>
            <a:r>
              <a:rPr lang="en-US" altLang="zh-CN"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a:t>
            </a:r>
            <a:r>
              <a:rPr lang="en-US" altLang="zh-CN"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就是 </a:t>
            </a:r>
            <a:r>
              <a:rPr lang="zh-CN" altLang="en-US" sz="24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新质生产力</a:t>
            </a:r>
            <a:endParaRPr lang="zh-CN" altLang="en-US"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7" name="文本框 26"/>
          <p:cNvSpPr txBox="1"/>
          <p:nvPr/>
        </p:nvSpPr>
        <p:spPr>
          <a:xfrm>
            <a:off x="591263" y="479706"/>
            <a:ext cx="1785404" cy="523220"/>
          </a:xfrm>
          <a:prstGeom prst="rect">
            <a:avLst/>
          </a:prstGeom>
          <a:noFill/>
        </p:spPr>
        <p:txBody>
          <a:bodyPr wrap="square" rtlCol="0">
            <a:spAutoFit/>
          </a:bodyPr>
          <a:lstStyle/>
          <a:p>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涌现思维</a:t>
            </a:r>
          </a:p>
        </p:txBody>
      </p:sp>
      <p:sp>
        <p:nvSpPr>
          <p:cNvPr id="6" name="文本框 5"/>
          <p:cNvSpPr txBox="1"/>
          <p:nvPr/>
        </p:nvSpPr>
        <p:spPr>
          <a:xfrm>
            <a:off x="7236046" y="4050930"/>
            <a:ext cx="4252595" cy="1631216"/>
          </a:xfrm>
          <a:prstGeom prst="rect">
            <a:avLst/>
          </a:prstGeom>
          <a:noFill/>
        </p:spPr>
        <p:txBody>
          <a:bodyPr wrap="square" rtlCol="0">
            <a:spAutoFit/>
          </a:bodyPr>
          <a:lstStyle/>
          <a:p>
            <a:pPr algn="just"/>
            <a:r>
              <a:rPr lang="en-US" altLang="zh-CN" sz="2000" b="1" dirty="0">
                <a:latin typeface="微软雅黑" panose="020B0503020204020204" pitchFamily="34" charset="-122"/>
                <a:ea typeface="微软雅黑" panose="020B0503020204020204" pitchFamily="34" charset="-122"/>
              </a:rPr>
              <a:t>AI</a:t>
            </a:r>
            <a:r>
              <a:rPr lang="zh-CN" altLang="en-US" sz="2000" b="1" dirty="0">
                <a:latin typeface="微软雅黑" panose="020B0503020204020204" pitchFamily="34" charset="-122"/>
                <a:ea typeface="微软雅黑" panose="020B0503020204020204" pitchFamily="34" charset="-122"/>
              </a:rPr>
              <a:t>将建立新型生产关系，重组生产要素，创造出空前的系统涌现性，彻底改变人类的命运。</a:t>
            </a:r>
            <a:r>
              <a:rPr lang="zh-CN" altLang="en-US" sz="2000" b="1" dirty="0" smtClean="0">
                <a:latin typeface="微软雅黑" panose="020B0503020204020204" pitchFamily="34" charset="-122"/>
                <a:ea typeface="微软雅黑" panose="020B0503020204020204" pitchFamily="34" charset="-122"/>
              </a:rPr>
              <a:t>数智油田必须弥散性渗透到业务中，</a:t>
            </a: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业务和信息要发生化学反应</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涌现出效益</a:t>
            </a:r>
            <a:r>
              <a:rPr lang="zh-CN" altLang="en-US" sz="2000" b="1" dirty="0" smtClean="0">
                <a:latin typeface="微软雅黑" panose="020B0503020204020204" pitchFamily="34" charset="-122"/>
                <a:ea typeface="微软雅黑" panose="020B0503020204020204" pitchFamily="34" charset="-122"/>
              </a:rPr>
              <a:t>。</a:t>
            </a:r>
            <a:endParaRPr lang="zh-CN" altLang="en-US" sz="2000" dirty="0">
              <a:latin typeface="Arial" panose="020B0604020202020204" pitchFamily="34" charset="0"/>
              <a:ea typeface="方正粗宋简体" panose="03000509000000000000" pitchFamily="65" charset="-122"/>
            </a:endParaRPr>
          </a:p>
        </p:txBody>
      </p:sp>
      <p:sp>
        <p:nvSpPr>
          <p:cNvPr id="29" name="文本框 28"/>
          <p:cNvSpPr txBox="1"/>
          <p:nvPr/>
        </p:nvSpPr>
        <p:spPr>
          <a:xfrm>
            <a:off x="7176120" y="5795719"/>
            <a:ext cx="4320480" cy="720000"/>
          </a:xfrm>
          <a:prstGeom prst="rect">
            <a:avLst/>
          </a:prstGeom>
          <a:solidFill>
            <a:srgbClr val="00B0F0"/>
          </a:solidFill>
          <a:effectLst>
            <a:outerShdw blurRad="228600" dist="152400" dir="2700000" algn="tl" rotWithShape="0">
              <a:prstClr val="black">
                <a:alpha val="40000"/>
              </a:prstClr>
            </a:outerShdw>
          </a:effectLst>
        </p:spPr>
        <p:txBody>
          <a:bodyPr wrap="square" rtlCol="0">
            <a:spAutoFit/>
          </a:bodyPr>
          <a:lstStyle/>
          <a:p>
            <a:pPr algn="ctr"/>
            <a:r>
              <a:rPr lang="zh-CN" altLang="en-US"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人人都将成为信息工作者</a:t>
            </a:r>
            <a:endParaRPr lang="en-US" altLang="zh-CN"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17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提供信息、处理信息→生产科研、管理决策</a:t>
            </a:r>
          </a:p>
        </p:txBody>
      </p:sp>
    </p:spTree>
    <p:extLst>
      <p:ext uri="{BB962C8B-B14F-4D97-AF65-F5344CB8AC3E}">
        <p14:creationId xmlns:p14="http://schemas.microsoft.com/office/powerpoint/2010/main" val="15634051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260326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矩形 2"/>
          <p:cNvSpPr/>
          <p:nvPr/>
        </p:nvSpPr>
        <p:spPr>
          <a:xfrm>
            <a:off x="527382" y="1387224"/>
            <a:ext cx="2101857" cy="666786"/>
          </a:xfrm>
          <a:prstGeom prst="rect">
            <a:avLst/>
          </a:prstGeom>
        </p:spPr>
        <p:txBody>
          <a:bodyPr wrap="none">
            <a:spAutoFit/>
          </a:bodyPr>
          <a:lstStyle/>
          <a:p>
            <a:r>
              <a:rPr lang="zh-CN" altLang="en-US" sz="3733"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全息影像</a:t>
            </a:r>
          </a:p>
        </p:txBody>
      </p:sp>
      <p:pic>
        <p:nvPicPr>
          <p:cNvPr id="7171" name="Picture 3"/>
          <p:cNvPicPr>
            <a:picLocks noChangeAspect="1" noChangeArrowheads="1"/>
          </p:cNvPicPr>
          <p:nvPr/>
        </p:nvPicPr>
        <p:blipFill>
          <a:blip r:embed="rId2"/>
          <a:srcRect/>
          <a:stretch>
            <a:fillRect/>
          </a:stretch>
        </p:blipFill>
        <p:spPr bwMode="auto">
          <a:xfrm>
            <a:off x="5423926" y="1246307"/>
            <a:ext cx="4929637" cy="247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srcRect/>
          <a:stretch>
            <a:fillRect/>
          </a:stretch>
        </p:blipFill>
        <p:spPr bwMode="auto">
          <a:xfrm>
            <a:off x="7152118" y="3898901"/>
            <a:ext cx="3706284" cy="29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a:srcRect/>
          <a:stretch>
            <a:fillRect/>
          </a:stretch>
        </p:blipFill>
        <p:spPr bwMode="auto">
          <a:xfrm>
            <a:off x="335361" y="3844582"/>
            <a:ext cx="5592233" cy="2618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566223" y="2293904"/>
            <a:ext cx="6096000" cy="1200329"/>
          </a:xfrm>
          <a:prstGeom prst="rect">
            <a:avLst/>
          </a:prstGeom>
        </p:spPr>
        <p:txBody>
          <a:bodyPr>
            <a:spAutoFit/>
          </a:bodyPr>
          <a:lstStyle/>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黑白照片：光波的强度，即振幅</a:t>
            </a:r>
          </a:p>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彩色照片：加上了频率或波长。</a:t>
            </a:r>
          </a:p>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全息照片：又加上了光的相位信息。</a:t>
            </a:r>
          </a:p>
        </p:txBody>
      </p:sp>
      <p:sp>
        <p:nvSpPr>
          <p:cNvPr id="9" name="文本框 8"/>
          <p:cNvSpPr txBox="1"/>
          <p:nvPr/>
        </p:nvSpPr>
        <p:spPr>
          <a:xfrm>
            <a:off x="8632613" y="35013"/>
            <a:ext cx="1762436" cy="1027907"/>
          </a:xfrm>
          <a:prstGeom prst="star32">
            <a:avLst>
              <a:gd name="adj" fmla="val 45576"/>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3733"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a:t>
            </a:r>
          </a:p>
        </p:txBody>
      </p:sp>
      <p:sp>
        <p:nvSpPr>
          <p:cNvPr id="5" name="文本框 4"/>
          <p:cNvSpPr txBox="1"/>
          <p:nvPr/>
        </p:nvSpPr>
        <p:spPr>
          <a:xfrm>
            <a:off x="3131477" y="3561021"/>
            <a:ext cx="2925801" cy="420564"/>
          </a:xfrm>
          <a:prstGeom prst="rect">
            <a:avLst/>
          </a:prstGeom>
          <a:noFill/>
        </p:spPr>
        <p:txBody>
          <a:bodyPr wrap="none" rtlCol="0">
            <a:spAutoFit/>
          </a:bodyPr>
          <a:lstStyle/>
          <a:p>
            <a:r>
              <a:rPr lang="zh-CN" altLang="en-US" sz="2133"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为什么不叫“立体”？</a:t>
            </a:r>
          </a:p>
        </p:txBody>
      </p:sp>
      <p:sp>
        <p:nvSpPr>
          <p:cNvPr id="7" name="文本框 6"/>
          <p:cNvSpPr txBox="1"/>
          <p:nvPr/>
        </p:nvSpPr>
        <p:spPr>
          <a:xfrm>
            <a:off x="566223" y="3448138"/>
            <a:ext cx="2492990" cy="646331"/>
          </a:xfrm>
          <a:prstGeom prst="rect">
            <a:avLst/>
          </a:prstGeom>
          <a:noFill/>
        </p:spPr>
        <p:txBody>
          <a:bodyPr wrap="none" rtlCol="0">
            <a:spAutoFit/>
          </a:bodyPr>
          <a:lstStyle/>
          <a:p>
            <a:r>
              <a:rPr lang="zh-CN" altLang="en-US" sz="36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维度的增加</a:t>
            </a:r>
          </a:p>
        </p:txBody>
      </p:sp>
      <p:sp>
        <p:nvSpPr>
          <p:cNvPr id="8" name="文本框 7"/>
          <p:cNvSpPr txBox="1"/>
          <p:nvPr/>
        </p:nvSpPr>
        <p:spPr>
          <a:xfrm>
            <a:off x="2761521" y="1489784"/>
            <a:ext cx="1779654" cy="461665"/>
          </a:xfrm>
          <a:prstGeom prst="rect">
            <a:avLst/>
          </a:prstGeom>
          <a:noFill/>
        </p:spPr>
        <p:txBody>
          <a:bodyPr wrap="none" rtlCol="0">
            <a:spAutoFit/>
          </a:bodyPr>
          <a:lstStyle/>
          <a:p>
            <a:r>
              <a:rPr lang="en-US" altLang="zh-CN" sz="2400" dirty="0">
                <a:latin typeface="Arial" panose="020B0604020202020204" pitchFamily="34" charset="0"/>
                <a:ea typeface="方正粗宋简体" panose="03000509000000000000" pitchFamily="65" charset="-122"/>
              </a:rPr>
              <a:t>holographic</a:t>
            </a:r>
            <a:endParaRPr lang="zh-CN" altLang="en-US" sz="2400" dirty="0">
              <a:latin typeface="Arial" panose="020B0604020202020204" pitchFamily="34" charset="0"/>
              <a:ea typeface="方正粗宋简体" panose="03000509000000000000" pitchFamily="65" charset="-122"/>
            </a:endParaRPr>
          </a:p>
        </p:txBody>
      </p:sp>
      <p:sp>
        <p:nvSpPr>
          <p:cNvPr id="14" name="文本框 13"/>
          <p:cNvSpPr txBox="1"/>
          <p:nvPr/>
        </p:nvSpPr>
        <p:spPr>
          <a:xfrm>
            <a:off x="591263" y="479706"/>
            <a:ext cx="1785404" cy="523220"/>
          </a:xfrm>
          <a:prstGeom prst="rect">
            <a:avLst/>
          </a:prstGeom>
          <a:noFill/>
        </p:spPr>
        <p:txBody>
          <a:bodyPr wrap="square" rtlCol="0">
            <a:spAutoFit/>
          </a:bodyPr>
          <a:lstStyle/>
          <a:p>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全息</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思维</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33001" y="130859"/>
            <a:ext cx="1230820" cy="8720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348942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grpSp>
        <p:nvGrpSpPr>
          <p:cNvPr id="8" name="组合 7"/>
          <p:cNvGrpSpPr/>
          <p:nvPr/>
        </p:nvGrpSpPr>
        <p:grpSpPr>
          <a:xfrm>
            <a:off x="4463820" y="1590857"/>
            <a:ext cx="3029510" cy="3635500"/>
            <a:chOff x="683568" y="1223493"/>
            <a:chExt cx="2272133" cy="2726625"/>
          </a:xfrm>
        </p:grpSpPr>
        <p:pic>
          <p:nvPicPr>
            <p:cNvPr id="8194" name="Picture 2" descr="D:\My Documents\论文_与对外交流_媒体_技术研讨\大系统观\材料\图\全息照片实物.jpg"/>
            <p:cNvPicPr>
              <a:picLocks noChangeAspect="1" noChangeArrowheads="1"/>
            </p:cNvPicPr>
            <p:nvPr/>
          </p:nvPicPr>
          <p:blipFill rotWithShape="1">
            <a:blip r:embed="rId2" cstate="screen"/>
            <a:srcRect/>
            <a:stretch>
              <a:fillRect/>
            </a:stretch>
          </p:blipFill>
          <p:spPr bwMode="auto">
            <a:xfrm>
              <a:off x="683568" y="1347788"/>
              <a:ext cx="2057400" cy="22969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7438" y="3603869"/>
              <a:ext cx="1523494" cy="346249"/>
            </a:xfrm>
            <a:prstGeom prst="rect">
              <a:avLst/>
            </a:prstGeom>
            <a:noFill/>
          </p:spPr>
          <p:txBody>
            <a:bodyPr wrap="none" rtlCol="0">
              <a:spAutoFit/>
            </a:bodyPr>
            <a:lstStyle/>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全息照片底片</a:t>
              </a:r>
            </a:p>
          </p:txBody>
        </p:sp>
        <p:sp>
          <p:nvSpPr>
            <p:cNvPr id="5" name="任意多边形 4"/>
            <p:cNvSpPr/>
            <p:nvPr/>
          </p:nvSpPr>
          <p:spPr>
            <a:xfrm>
              <a:off x="1584101" y="1223493"/>
              <a:ext cx="1371600" cy="1300766"/>
            </a:xfrm>
            <a:custGeom>
              <a:avLst/>
              <a:gdLst>
                <a:gd name="connsiteX0" fmla="*/ 0 w 1371600"/>
                <a:gd name="connsiteY0" fmla="*/ 90152 h 1300766"/>
                <a:gd name="connsiteX1" fmla="*/ 25758 w 1371600"/>
                <a:gd name="connsiteY1" fmla="*/ 392806 h 1300766"/>
                <a:gd name="connsiteX2" fmla="*/ 431443 w 1371600"/>
                <a:gd name="connsiteY2" fmla="*/ 708338 h 1300766"/>
                <a:gd name="connsiteX3" fmla="*/ 528034 w 1371600"/>
                <a:gd name="connsiteY3" fmla="*/ 1017431 h 1300766"/>
                <a:gd name="connsiteX4" fmla="*/ 811369 w 1371600"/>
                <a:gd name="connsiteY4" fmla="*/ 927279 h 1300766"/>
                <a:gd name="connsiteX5" fmla="*/ 972355 w 1371600"/>
                <a:gd name="connsiteY5" fmla="*/ 1101144 h 1300766"/>
                <a:gd name="connsiteX6" fmla="*/ 920840 w 1371600"/>
                <a:gd name="connsiteY6" fmla="*/ 1287887 h 1300766"/>
                <a:gd name="connsiteX7" fmla="*/ 1287888 w 1371600"/>
                <a:gd name="connsiteY7" fmla="*/ 1300766 h 1300766"/>
                <a:gd name="connsiteX8" fmla="*/ 1371600 w 1371600"/>
                <a:gd name="connsiteY8" fmla="*/ 19318 h 1300766"/>
                <a:gd name="connsiteX9" fmla="*/ 315533 w 1371600"/>
                <a:gd name="connsiteY9" fmla="*/ 25758 h 1300766"/>
                <a:gd name="connsiteX10" fmla="*/ 38637 w 1371600"/>
                <a:gd name="connsiteY10" fmla="*/ 0 h 130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00766">
                  <a:moveTo>
                    <a:pt x="0" y="90152"/>
                  </a:moveTo>
                  <a:lnTo>
                    <a:pt x="25758" y="392806"/>
                  </a:lnTo>
                  <a:lnTo>
                    <a:pt x="431443" y="708338"/>
                  </a:lnTo>
                  <a:lnTo>
                    <a:pt x="528034" y="1017431"/>
                  </a:lnTo>
                  <a:lnTo>
                    <a:pt x="811369" y="927279"/>
                  </a:lnTo>
                  <a:lnTo>
                    <a:pt x="972355" y="1101144"/>
                  </a:lnTo>
                  <a:lnTo>
                    <a:pt x="920840" y="1287887"/>
                  </a:lnTo>
                  <a:lnTo>
                    <a:pt x="1287888" y="1300766"/>
                  </a:lnTo>
                  <a:lnTo>
                    <a:pt x="1371600" y="19318"/>
                  </a:lnTo>
                  <a:lnTo>
                    <a:pt x="315533" y="25758"/>
                  </a:lnTo>
                  <a:lnTo>
                    <a:pt x="38637" y="0"/>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pitchFamily="34" charset="0"/>
                <a:ea typeface="微软雅黑 Light" panose="020B0502040204020203" pitchFamily="34" charset="-122"/>
                <a:cs typeface="Arial Black" panose="020B0A04020102020204" pitchFamily="34" charset="0"/>
              </a:endParaRPr>
            </a:p>
          </p:txBody>
        </p:sp>
        <p:sp>
          <p:nvSpPr>
            <p:cNvPr id="7" name="任意多边形 6"/>
            <p:cNvSpPr/>
            <p:nvPr/>
          </p:nvSpPr>
          <p:spPr>
            <a:xfrm>
              <a:off x="1331639" y="2859781"/>
              <a:ext cx="709661" cy="623953"/>
            </a:xfrm>
            <a:custGeom>
              <a:avLst/>
              <a:gdLst>
                <a:gd name="connsiteX0" fmla="*/ 489397 w 1229932"/>
                <a:gd name="connsiteY0" fmla="*/ 470079 h 1210614"/>
                <a:gd name="connsiteX1" fmla="*/ 888642 w 1229932"/>
                <a:gd name="connsiteY1" fmla="*/ 528034 h 1210614"/>
                <a:gd name="connsiteX2" fmla="*/ 959476 w 1229932"/>
                <a:gd name="connsiteY2" fmla="*/ 850006 h 1210614"/>
                <a:gd name="connsiteX3" fmla="*/ 1229932 w 1229932"/>
                <a:gd name="connsiteY3" fmla="*/ 1062507 h 1210614"/>
                <a:gd name="connsiteX4" fmla="*/ 1191296 w 1229932"/>
                <a:gd name="connsiteY4" fmla="*/ 1204175 h 1210614"/>
                <a:gd name="connsiteX5" fmla="*/ 521594 w 1229932"/>
                <a:gd name="connsiteY5" fmla="*/ 1152659 h 1210614"/>
                <a:gd name="connsiteX6" fmla="*/ 218941 w 1229932"/>
                <a:gd name="connsiteY6" fmla="*/ 1210614 h 1210614"/>
                <a:gd name="connsiteX7" fmla="*/ 51516 w 1229932"/>
                <a:gd name="connsiteY7" fmla="*/ 631065 h 1210614"/>
                <a:gd name="connsiteX8" fmla="*/ 0 w 1229932"/>
                <a:gd name="connsiteY8" fmla="*/ 0 h 1210614"/>
                <a:gd name="connsiteX9" fmla="*/ 425003 w 1229932"/>
                <a:gd name="connsiteY9" fmla="*/ 109471 h 1210614"/>
                <a:gd name="connsiteX10" fmla="*/ 540913 w 1229932"/>
                <a:gd name="connsiteY10" fmla="*/ 502276 h 121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9932" h="1210614">
                  <a:moveTo>
                    <a:pt x="489397" y="470079"/>
                  </a:moveTo>
                  <a:lnTo>
                    <a:pt x="888642" y="528034"/>
                  </a:lnTo>
                  <a:lnTo>
                    <a:pt x="959476" y="850006"/>
                  </a:lnTo>
                  <a:lnTo>
                    <a:pt x="1229932" y="1062507"/>
                  </a:lnTo>
                  <a:lnTo>
                    <a:pt x="1191296" y="1204175"/>
                  </a:lnTo>
                  <a:lnTo>
                    <a:pt x="521594" y="1152659"/>
                  </a:lnTo>
                  <a:lnTo>
                    <a:pt x="218941" y="1210614"/>
                  </a:lnTo>
                  <a:lnTo>
                    <a:pt x="51516" y="631065"/>
                  </a:lnTo>
                  <a:lnTo>
                    <a:pt x="0" y="0"/>
                  </a:lnTo>
                  <a:lnTo>
                    <a:pt x="425003" y="109471"/>
                  </a:lnTo>
                  <a:lnTo>
                    <a:pt x="540913" y="502276"/>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pitchFamily="34" charset="0"/>
                <a:ea typeface="微软雅黑 Light" panose="020B0502040204020203" pitchFamily="34" charset="-122"/>
                <a:cs typeface="Arial Black" panose="020B0A04020102020204" pitchFamily="34" charset="0"/>
              </a:endParaRPr>
            </a:p>
          </p:txBody>
        </p:sp>
      </p:grpSp>
      <p:pic>
        <p:nvPicPr>
          <p:cNvPr id="8195" name="Picture 3"/>
          <p:cNvPicPr>
            <a:picLocks noChangeAspect="1" noChangeArrowheads="1"/>
          </p:cNvPicPr>
          <p:nvPr/>
        </p:nvPicPr>
        <p:blipFill rotWithShape="1">
          <a:blip r:embed="rId3" cstate="screen"/>
          <a:srcRect/>
          <a:stretch>
            <a:fillRect/>
          </a:stretch>
        </p:blipFill>
        <p:spPr bwMode="auto">
          <a:xfrm>
            <a:off x="239350" y="1756583"/>
            <a:ext cx="3821527" cy="319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4" cstate="screen"/>
          <a:srcRect/>
          <a:stretch>
            <a:fillRect/>
          </a:stretch>
        </p:blipFill>
        <p:spPr bwMode="auto">
          <a:xfrm>
            <a:off x="7824193" y="1637764"/>
            <a:ext cx="2272129" cy="1897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rotWithShape="1">
          <a:blip r:embed="rId5" cstate="screen"/>
          <a:srcRect/>
          <a:stretch>
            <a:fillRect/>
          </a:stretch>
        </p:blipFill>
        <p:spPr bwMode="auto">
          <a:xfrm>
            <a:off x="8592278" y="3965310"/>
            <a:ext cx="1425829" cy="1190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直接箭头连接符 9"/>
          <p:cNvCxnSpPr/>
          <p:nvPr/>
        </p:nvCxnSpPr>
        <p:spPr>
          <a:xfrm>
            <a:off x="6768075" y="2084851"/>
            <a:ext cx="1152128" cy="96011"/>
          </a:xfrm>
          <a:prstGeom prst="straightConnector1">
            <a:avLst/>
          </a:prstGeom>
          <a:ln w="38100">
            <a:solidFill>
              <a:srgbClr val="00B0F0"/>
            </a:solidFill>
            <a:headEnd type="oval"/>
            <a:tailEnd type="arrow"/>
          </a:ln>
        </p:spPr>
        <p:style>
          <a:lnRef idx="1">
            <a:schemeClr val="accent6"/>
          </a:lnRef>
          <a:fillRef idx="0">
            <a:schemeClr val="accent6"/>
          </a:fillRef>
          <a:effectRef idx="0">
            <a:schemeClr val="accent6"/>
          </a:effectRef>
          <a:fontRef idx="minor">
            <a:schemeClr val="tx1"/>
          </a:fontRef>
        </p:style>
      </p:cxnSp>
      <p:cxnSp>
        <p:nvCxnSpPr>
          <p:cNvPr id="15" name="直接箭头连接符 14"/>
          <p:cNvCxnSpPr/>
          <p:nvPr/>
        </p:nvCxnSpPr>
        <p:spPr>
          <a:xfrm>
            <a:off x="5855773" y="4293096"/>
            <a:ext cx="2640495" cy="96011"/>
          </a:xfrm>
          <a:prstGeom prst="straightConnector1">
            <a:avLst/>
          </a:prstGeom>
          <a:ln w="38100">
            <a:solidFill>
              <a:srgbClr val="00B0F0"/>
            </a:solidFill>
            <a:headEnd type="oval"/>
            <a:tailEnd type="arrow"/>
          </a:ln>
        </p:spPr>
        <p:style>
          <a:lnRef idx="1">
            <a:schemeClr val="accent6"/>
          </a:lnRef>
          <a:fillRef idx="0">
            <a:schemeClr val="accent6"/>
          </a:fillRef>
          <a:effectRef idx="0">
            <a:schemeClr val="accent6"/>
          </a:effectRef>
          <a:fontRef idx="minor">
            <a:schemeClr val="tx1"/>
          </a:fontRef>
        </p:style>
      </p:cxnSp>
      <p:sp>
        <p:nvSpPr>
          <p:cNvPr id="14" name="TextBox 13"/>
          <p:cNvSpPr txBox="1"/>
          <p:nvPr/>
        </p:nvSpPr>
        <p:spPr>
          <a:xfrm>
            <a:off x="3224164" y="1024082"/>
            <a:ext cx="6647974" cy="461665"/>
          </a:xfrm>
          <a:prstGeom prst="rect">
            <a:avLst/>
          </a:prstGeom>
          <a:noFill/>
        </p:spPr>
        <p:txBody>
          <a:bodyPr wrap="none" rtlCol="0">
            <a:spAutoFit/>
          </a:bodyPr>
          <a:lstStyle/>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每一个碎片都可以再现整个影响，只是小了一点</a:t>
            </a:r>
          </a:p>
        </p:txBody>
      </p:sp>
      <p:sp>
        <p:nvSpPr>
          <p:cNvPr id="16" name="TextBox 15"/>
          <p:cNvSpPr txBox="1"/>
          <p:nvPr/>
        </p:nvSpPr>
        <p:spPr>
          <a:xfrm>
            <a:off x="815414" y="804039"/>
            <a:ext cx="2101857" cy="666786"/>
          </a:xfrm>
          <a:prstGeom prst="rect">
            <a:avLst/>
          </a:prstGeom>
          <a:noFill/>
        </p:spPr>
        <p:txBody>
          <a:bodyPr wrap="none" rtlCol="0">
            <a:spAutoFit/>
          </a:bodyPr>
          <a:lstStyle/>
          <a:p>
            <a:r>
              <a:rPr lang="zh-CN" altLang="en-US" sz="3733"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神奇之处</a:t>
            </a:r>
          </a:p>
        </p:txBody>
      </p:sp>
      <p:sp>
        <p:nvSpPr>
          <p:cNvPr id="17" name="矩形 16"/>
          <p:cNvSpPr/>
          <p:nvPr/>
        </p:nvSpPr>
        <p:spPr>
          <a:xfrm>
            <a:off x="431371" y="5445224"/>
            <a:ext cx="9985109" cy="1200329"/>
          </a:xfrm>
          <a:prstGeom prst="rect">
            <a:avLst/>
          </a:prstGeom>
        </p:spPr>
        <p:txBody>
          <a:bodyPr wrap="square">
            <a:spAutoFit/>
          </a:bodyPr>
          <a:lstStyle/>
          <a:p>
            <a:r>
              <a:rPr lang="zh-CN" altLang="en-US" sz="2400" dirty="0" smtClean="0">
                <a:latin typeface="微软雅黑 Light" panose="020B0502040204020203" pitchFamily="34" charset="-122"/>
                <a:ea typeface="微软雅黑 Light" panose="020B0502040204020203" pitchFamily="34" charset="-122"/>
                <a:cs typeface="Arial Black" panose="020B0A04020102020204" pitchFamily="34" charset="0"/>
              </a:rPr>
              <a:t>为什么？</a:t>
            </a:r>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因为全息照片的每一小部分都包含着</a:t>
            </a: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整体的信息</a:t>
            </a:r>
            <a:r>
              <a:rPr lang="en-US" altLang="zh-CN" sz="2400" dirty="0" smtClean="0">
                <a:latin typeface="微软雅黑 Light" panose="020B0502040204020203" pitchFamily="34" charset="-122"/>
                <a:ea typeface="微软雅黑 Light" panose="020B0502040204020203" pitchFamily="34" charset="-122"/>
                <a:cs typeface="Arial Black" panose="020B0A04020102020204" pitchFamily="34" charset="0"/>
              </a:rPr>
              <a:t>——</a:t>
            </a: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a:t>
            </a:r>
            <a:r>
              <a:rPr lang="zh-CN" altLang="en-US" sz="2400" dirty="0" smtClean="0">
                <a:latin typeface="微软雅黑 Light" panose="020B0502040204020203" pitchFamily="34" charset="-122"/>
                <a:ea typeface="微软雅黑 Light" panose="020B0502040204020203" pitchFamily="34" charset="-122"/>
                <a:cs typeface="Arial Black" panose="020B0A04020102020204" pitchFamily="34" charset="0"/>
              </a:rPr>
              <a:t>。</a:t>
            </a:r>
            <a:endPar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endParaRPr>
          </a:p>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这就是</a:t>
            </a:r>
            <a:r>
              <a:rPr lang="zh-CN" altLang="en-US" sz="2400" dirty="0" smtClean="0">
                <a:latin typeface="微软雅黑 Light" panose="020B0502040204020203" pitchFamily="34" charset="-122"/>
                <a:ea typeface="微软雅黑 Light" panose="020B0502040204020203" pitchFamily="34" charset="-122"/>
                <a:cs typeface="Arial Black" panose="020B0A04020102020204" pitchFamily="34" charset="0"/>
              </a:rPr>
              <a:t>“</a:t>
            </a:r>
            <a:r>
              <a:rPr lang="zh-CN" altLang="en-US" sz="2400" dirty="0" smtClean="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a:t>
            </a:r>
            <a:r>
              <a:rPr lang="zh-CN" altLang="en-US" sz="2400" dirty="0" smtClean="0">
                <a:latin typeface="微软雅黑 Light" panose="020B0502040204020203" pitchFamily="34" charset="-122"/>
                <a:ea typeface="微软雅黑 Light" panose="020B0502040204020203" pitchFamily="34" charset="-122"/>
                <a:cs typeface="Arial Black" panose="020B0A04020102020204" pitchFamily="34" charset="0"/>
              </a:rPr>
              <a:t>”</a:t>
            </a:r>
            <a:r>
              <a:rPr lang="en-US" altLang="zh-CN" sz="2400" dirty="0">
                <a:latin typeface="微软雅黑 Light" panose="020B0502040204020203" pitchFamily="34" charset="-122"/>
                <a:ea typeface="微软雅黑 Light" panose="020B0502040204020203" pitchFamily="34" charset="-122"/>
                <a:cs typeface="Arial Black" panose="020B0A04020102020204" pitchFamily="34" charset="0"/>
              </a:rPr>
              <a:t>——</a:t>
            </a: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全局信息</a:t>
            </a:r>
            <a:r>
              <a:rPr lang="zh-CN" altLang="en-US" sz="2400" dirty="0" smtClean="0">
                <a:latin typeface="微软雅黑 Light" panose="020B0502040204020203" pitchFamily="34" charset="-122"/>
                <a:ea typeface="微软雅黑 Light" panose="020B0502040204020203" pitchFamily="34" charset="-122"/>
                <a:cs typeface="Arial Black" panose="020B0A04020102020204" pitchFamily="34" charset="0"/>
              </a:rPr>
              <a:t>！</a:t>
            </a:r>
            <a:endPar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endParaRPr>
          </a:p>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整体包含于部分，部分就是整体，较小的整体：全息系统论的基本思想。</a:t>
            </a:r>
          </a:p>
        </p:txBody>
      </p:sp>
    </p:spTree>
    <p:extLst>
      <p:ext uri="{BB962C8B-B14F-4D97-AF65-F5344CB8AC3E}">
        <p14:creationId xmlns:p14="http://schemas.microsoft.com/office/powerpoint/2010/main" val="8142059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23392" y="548680"/>
            <a:ext cx="9505056" cy="5184576"/>
          </a:xfrm>
          <a:prstGeom prst="rect">
            <a:avLst/>
          </a:prstGeom>
        </p:spPr>
      </p:pic>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17" name="矩形 16"/>
          <p:cNvSpPr/>
          <p:nvPr/>
        </p:nvSpPr>
        <p:spPr>
          <a:xfrm>
            <a:off x="239350" y="6077809"/>
            <a:ext cx="9985109" cy="584775"/>
          </a:xfrm>
          <a:prstGeom prst="rect">
            <a:avLst/>
          </a:prstGeom>
        </p:spPr>
        <p:txBody>
          <a:bodyPr wrap="square">
            <a:spAutoFit/>
          </a:bodyPr>
          <a:lstStyle/>
          <a:p>
            <a:pPr algn="ctr"/>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整体包含于部分，部分就是整体，较小的整体</a:t>
            </a:r>
            <a:endParaRPr lang="zh-CN" altLang="en-US" sz="3200" dirty="0">
              <a:latin typeface="微软雅黑 Light" panose="020B0502040204020203" pitchFamily="34" charset="-122"/>
              <a:ea typeface="微软雅黑 Light" panose="020B0502040204020203" pitchFamily="34" charset="-122"/>
              <a:cs typeface="Arial Black" panose="020B0A04020102020204" pitchFamily="34" charset="0"/>
            </a:endParaRPr>
          </a:p>
        </p:txBody>
      </p:sp>
      <p:sp>
        <p:nvSpPr>
          <p:cNvPr id="6" name="文本框 5"/>
          <p:cNvSpPr txBox="1"/>
          <p:nvPr/>
        </p:nvSpPr>
        <p:spPr>
          <a:xfrm>
            <a:off x="703747" y="740701"/>
            <a:ext cx="4498347" cy="666786"/>
          </a:xfrm>
          <a:prstGeom prst="rect">
            <a:avLst/>
          </a:prstGeom>
          <a:noFill/>
        </p:spPr>
        <p:txBody>
          <a:bodyPr wrap="none" rtlCol="0">
            <a:spAutoFit/>
          </a:bodyPr>
          <a:lstStyle/>
          <a:p>
            <a:r>
              <a:rPr lang="zh-CN" altLang="en-US" sz="3733"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将照片用碎纸机切碎</a:t>
            </a:r>
          </a:p>
        </p:txBody>
      </p:sp>
    </p:spTree>
    <p:extLst>
      <p:ext uri="{BB962C8B-B14F-4D97-AF65-F5344CB8AC3E}">
        <p14:creationId xmlns:p14="http://schemas.microsoft.com/office/powerpoint/2010/main" val="7069533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17" name="矩形 16"/>
          <p:cNvSpPr/>
          <p:nvPr/>
        </p:nvSpPr>
        <p:spPr>
          <a:xfrm>
            <a:off x="239350" y="6077809"/>
            <a:ext cx="9985109" cy="584775"/>
          </a:xfrm>
          <a:prstGeom prst="rect">
            <a:avLst/>
          </a:prstGeom>
        </p:spPr>
        <p:txBody>
          <a:bodyPr wrap="square">
            <a:spAutoFit/>
          </a:bodyPr>
          <a:lstStyle/>
          <a:p>
            <a:pPr algn="ctr"/>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整体包含于部分，部分就是整体，较小的整体</a:t>
            </a:r>
            <a:endParaRPr lang="zh-CN" altLang="en-US" sz="3200" dirty="0">
              <a:latin typeface="微软雅黑 Light" panose="020B0502040204020203" pitchFamily="34" charset="-122"/>
              <a:ea typeface="微软雅黑 Light" panose="020B0502040204020203" pitchFamily="34" charset="-122"/>
              <a:cs typeface="Arial Black" panose="020B0A04020102020204" pitchFamily="34" charset="0"/>
            </a:endParaRPr>
          </a:p>
        </p:txBody>
      </p:sp>
      <p:sp>
        <p:nvSpPr>
          <p:cNvPr id="6" name="文本框 5"/>
          <p:cNvSpPr txBox="1"/>
          <p:nvPr/>
        </p:nvSpPr>
        <p:spPr>
          <a:xfrm>
            <a:off x="703747" y="740701"/>
            <a:ext cx="4498347" cy="666786"/>
          </a:xfrm>
          <a:prstGeom prst="rect">
            <a:avLst/>
          </a:prstGeom>
          <a:noFill/>
        </p:spPr>
        <p:txBody>
          <a:bodyPr wrap="none" rtlCol="0">
            <a:spAutoFit/>
          </a:bodyPr>
          <a:lstStyle/>
          <a:p>
            <a:r>
              <a:rPr lang="zh-CN" altLang="en-US" sz="3733"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将照片用碎纸机切碎</a:t>
            </a:r>
          </a:p>
        </p:txBody>
      </p:sp>
      <p:pic>
        <p:nvPicPr>
          <p:cNvPr id="4" name="图片 3"/>
          <p:cNvPicPr>
            <a:picLocks noChangeAspect="1"/>
          </p:cNvPicPr>
          <p:nvPr/>
        </p:nvPicPr>
        <p:blipFill rotWithShape="1">
          <a:blip r:embed="rId2" cstate="screen"/>
          <a:srcRect/>
          <a:stretch>
            <a:fillRect/>
          </a:stretch>
        </p:blipFill>
        <p:spPr>
          <a:xfrm>
            <a:off x="889623" y="1796221"/>
            <a:ext cx="4677859" cy="362269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8" name="组合 7"/>
          <p:cNvGrpSpPr/>
          <p:nvPr/>
        </p:nvGrpSpPr>
        <p:grpSpPr>
          <a:xfrm>
            <a:off x="679290" y="1796819"/>
            <a:ext cx="5088565" cy="3456384"/>
            <a:chOff x="461761" y="1347614"/>
            <a:chExt cx="3816424" cy="2592288"/>
          </a:xfrm>
        </p:grpSpPr>
        <p:cxnSp>
          <p:nvCxnSpPr>
            <p:cNvPr id="7" name="直接连接符 6"/>
            <p:cNvCxnSpPr/>
            <p:nvPr/>
          </p:nvCxnSpPr>
          <p:spPr>
            <a:xfrm>
              <a:off x="461761" y="1347614"/>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1761" y="1500102"/>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61761" y="1652590"/>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761" y="1805078"/>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61761" y="1957566"/>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61761" y="2110054"/>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61761" y="2262542"/>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61761" y="2415030"/>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61761" y="2567518"/>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61761" y="2720006"/>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61761" y="2872494"/>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61761" y="3024982"/>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61761" y="3177470"/>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61761" y="3329958"/>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61761" y="3482446"/>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61761" y="3634934"/>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61761" y="3787422"/>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61761" y="3939902"/>
              <a:ext cx="381642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rot="5400000">
            <a:off x="1095671" y="1487910"/>
            <a:ext cx="4154011" cy="4224469"/>
            <a:chOff x="461761" y="1347614"/>
            <a:chExt cx="3816424" cy="2592288"/>
          </a:xfrm>
        </p:grpSpPr>
        <p:cxnSp>
          <p:nvCxnSpPr>
            <p:cNvPr id="28" name="直接连接符 27"/>
            <p:cNvCxnSpPr/>
            <p:nvPr/>
          </p:nvCxnSpPr>
          <p:spPr>
            <a:xfrm>
              <a:off x="461761" y="1347614"/>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61761" y="150010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61761" y="1652590"/>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61761" y="1805078"/>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61761" y="1957566"/>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61761" y="2110054"/>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61761" y="226254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61761" y="2415030"/>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61761" y="2567518"/>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61761" y="2720006"/>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61761" y="2872494"/>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61761" y="302498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61761" y="3177470"/>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61761" y="3329958"/>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61761" y="3482446"/>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61761" y="3634934"/>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61761" y="378742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1761" y="393990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pic>
        <p:nvPicPr>
          <p:cNvPr id="53" name="图片 52"/>
          <p:cNvPicPr/>
          <p:nvPr/>
        </p:nvPicPr>
        <p:blipFill>
          <a:blip r:embed="rId3">
            <a:duotone>
              <a:prstClr val="black"/>
              <a:schemeClr val="tx2">
                <a:tint val="45000"/>
                <a:satMod val="400000"/>
              </a:schemeClr>
            </a:duotone>
          </a:blip>
          <a:stretch>
            <a:fillRect/>
          </a:stretch>
        </p:blipFill>
        <p:spPr>
          <a:xfrm>
            <a:off x="794334" y="1645825"/>
            <a:ext cx="5005169" cy="768000"/>
          </a:xfrm>
          <a:prstGeom prst="rect">
            <a:avLst/>
          </a:prstGeom>
        </p:spPr>
      </p:pic>
      <p:pic>
        <p:nvPicPr>
          <p:cNvPr id="54" name="图片 53"/>
          <p:cNvPicPr/>
          <p:nvPr/>
        </p:nvPicPr>
        <p:blipFill>
          <a:blip r:embed="rId3">
            <a:duotone>
              <a:prstClr val="black"/>
              <a:schemeClr val="tx2">
                <a:tint val="45000"/>
                <a:satMod val="400000"/>
              </a:schemeClr>
            </a:duotone>
          </a:blip>
          <a:stretch>
            <a:fillRect/>
          </a:stretch>
        </p:blipFill>
        <p:spPr>
          <a:xfrm>
            <a:off x="790788" y="2063605"/>
            <a:ext cx="5005169" cy="768000"/>
          </a:xfrm>
          <a:prstGeom prst="rect">
            <a:avLst/>
          </a:prstGeom>
        </p:spPr>
      </p:pic>
      <p:pic>
        <p:nvPicPr>
          <p:cNvPr id="55" name="图片 54"/>
          <p:cNvPicPr/>
          <p:nvPr/>
        </p:nvPicPr>
        <p:blipFill>
          <a:blip r:embed="rId3">
            <a:duotone>
              <a:prstClr val="black"/>
              <a:schemeClr val="tx2">
                <a:tint val="45000"/>
                <a:satMod val="400000"/>
              </a:schemeClr>
            </a:duotone>
          </a:blip>
          <a:stretch>
            <a:fillRect/>
          </a:stretch>
        </p:blipFill>
        <p:spPr>
          <a:xfrm>
            <a:off x="794334" y="2460744"/>
            <a:ext cx="5005169" cy="768000"/>
          </a:xfrm>
          <a:prstGeom prst="rect">
            <a:avLst/>
          </a:prstGeom>
        </p:spPr>
      </p:pic>
      <p:pic>
        <p:nvPicPr>
          <p:cNvPr id="56" name="图片 55"/>
          <p:cNvPicPr/>
          <p:nvPr/>
        </p:nvPicPr>
        <p:blipFill>
          <a:blip r:embed="rId3">
            <a:duotone>
              <a:prstClr val="black"/>
              <a:schemeClr val="tx2">
                <a:tint val="45000"/>
                <a:satMod val="400000"/>
              </a:schemeClr>
            </a:duotone>
          </a:blip>
          <a:stretch>
            <a:fillRect/>
          </a:stretch>
        </p:blipFill>
        <p:spPr>
          <a:xfrm>
            <a:off x="815414" y="2923716"/>
            <a:ext cx="5005169" cy="768000"/>
          </a:xfrm>
          <a:prstGeom prst="rect">
            <a:avLst/>
          </a:prstGeom>
        </p:spPr>
      </p:pic>
      <p:pic>
        <p:nvPicPr>
          <p:cNvPr id="57" name="图片 56"/>
          <p:cNvPicPr/>
          <p:nvPr/>
        </p:nvPicPr>
        <p:blipFill>
          <a:blip r:embed="rId3">
            <a:duotone>
              <a:prstClr val="black"/>
              <a:schemeClr val="tx2">
                <a:tint val="45000"/>
                <a:satMod val="400000"/>
              </a:schemeClr>
            </a:duotone>
          </a:blip>
          <a:stretch>
            <a:fillRect/>
          </a:stretch>
        </p:blipFill>
        <p:spPr>
          <a:xfrm>
            <a:off x="794334" y="3275663"/>
            <a:ext cx="5005169" cy="768000"/>
          </a:xfrm>
          <a:prstGeom prst="rect">
            <a:avLst/>
          </a:prstGeom>
        </p:spPr>
      </p:pic>
      <p:pic>
        <p:nvPicPr>
          <p:cNvPr id="58" name="图片 57"/>
          <p:cNvPicPr/>
          <p:nvPr/>
        </p:nvPicPr>
        <p:blipFill>
          <a:blip r:embed="rId3">
            <a:duotone>
              <a:prstClr val="black"/>
              <a:schemeClr val="tx2">
                <a:tint val="45000"/>
                <a:satMod val="400000"/>
              </a:schemeClr>
            </a:duotone>
          </a:blip>
          <a:stretch>
            <a:fillRect/>
          </a:stretch>
        </p:blipFill>
        <p:spPr>
          <a:xfrm>
            <a:off x="802798" y="3688275"/>
            <a:ext cx="5005169" cy="768000"/>
          </a:xfrm>
          <a:prstGeom prst="rect">
            <a:avLst/>
          </a:prstGeom>
        </p:spPr>
      </p:pic>
      <p:pic>
        <p:nvPicPr>
          <p:cNvPr id="59" name="图片 58"/>
          <p:cNvPicPr/>
          <p:nvPr/>
        </p:nvPicPr>
        <p:blipFill>
          <a:blip r:embed="rId3">
            <a:duotone>
              <a:prstClr val="black"/>
              <a:schemeClr val="tx2">
                <a:tint val="45000"/>
                <a:satMod val="400000"/>
              </a:schemeClr>
            </a:duotone>
          </a:blip>
          <a:stretch>
            <a:fillRect/>
          </a:stretch>
        </p:blipFill>
        <p:spPr>
          <a:xfrm>
            <a:off x="794334" y="4090581"/>
            <a:ext cx="5005169" cy="768000"/>
          </a:xfrm>
          <a:prstGeom prst="rect">
            <a:avLst/>
          </a:prstGeom>
        </p:spPr>
      </p:pic>
      <p:pic>
        <p:nvPicPr>
          <p:cNvPr id="60" name="图片 59"/>
          <p:cNvPicPr/>
          <p:nvPr/>
        </p:nvPicPr>
        <p:blipFill>
          <a:blip r:embed="rId3">
            <a:duotone>
              <a:prstClr val="black"/>
              <a:schemeClr val="tx2">
                <a:tint val="45000"/>
                <a:satMod val="400000"/>
              </a:schemeClr>
            </a:duotone>
          </a:blip>
          <a:stretch>
            <a:fillRect/>
          </a:stretch>
        </p:blipFill>
        <p:spPr>
          <a:xfrm>
            <a:off x="815413" y="4495804"/>
            <a:ext cx="5005169" cy="768000"/>
          </a:xfrm>
          <a:prstGeom prst="rect">
            <a:avLst/>
          </a:prstGeom>
        </p:spPr>
      </p:pic>
      <p:pic>
        <p:nvPicPr>
          <p:cNvPr id="61" name="图片 60"/>
          <p:cNvPicPr/>
          <p:nvPr/>
        </p:nvPicPr>
        <p:blipFill>
          <a:blip r:embed="rId3">
            <a:duotone>
              <a:prstClr val="black"/>
              <a:schemeClr val="tx2">
                <a:tint val="45000"/>
                <a:satMod val="400000"/>
              </a:schemeClr>
            </a:duotone>
          </a:blip>
          <a:stretch>
            <a:fillRect/>
          </a:stretch>
        </p:blipFill>
        <p:spPr>
          <a:xfrm>
            <a:off x="794334" y="4905499"/>
            <a:ext cx="5005169" cy="768000"/>
          </a:xfrm>
          <a:prstGeom prst="rect">
            <a:avLst/>
          </a:prstGeom>
        </p:spPr>
      </p:pic>
      <p:pic>
        <p:nvPicPr>
          <p:cNvPr id="62" name="图片 61"/>
          <p:cNvPicPr>
            <a:picLocks noChangeAspect="1"/>
          </p:cNvPicPr>
          <p:nvPr/>
        </p:nvPicPr>
        <p:blipFill rotWithShape="1">
          <a:blip r:embed="rId4" cstate="screen"/>
          <a:srcRect/>
          <a:stretch>
            <a:fillRect/>
          </a:stretch>
        </p:blipFill>
        <p:spPr>
          <a:xfrm>
            <a:off x="6039784" y="2003516"/>
            <a:ext cx="1975363" cy="146905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3" name="图片 62"/>
          <p:cNvPicPr>
            <a:picLocks noChangeAspect="1"/>
          </p:cNvPicPr>
          <p:nvPr/>
        </p:nvPicPr>
        <p:blipFill rotWithShape="1">
          <a:blip r:embed="rId4" cstate="screen"/>
          <a:srcRect/>
          <a:stretch>
            <a:fillRect/>
          </a:stretch>
        </p:blipFill>
        <p:spPr>
          <a:xfrm>
            <a:off x="8262793" y="2003516"/>
            <a:ext cx="1975363" cy="146905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4" name="图片 63"/>
          <p:cNvPicPr>
            <a:picLocks noChangeAspect="1"/>
          </p:cNvPicPr>
          <p:nvPr/>
        </p:nvPicPr>
        <p:blipFill rotWithShape="1">
          <a:blip r:embed="rId4" cstate="screen"/>
          <a:srcRect/>
          <a:stretch>
            <a:fillRect/>
          </a:stretch>
        </p:blipFill>
        <p:spPr>
          <a:xfrm>
            <a:off x="6039784" y="3739943"/>
            <a:ext cx="1975363" cy="146905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5" name="图片 64"/>
          <p:cNvPicPr>
            <a:picLocks noChangeAspect="1"/>
          </p:cNvPicPr>
          <p:nvPr/>
        </p:nvPicPr>
        <p:blipFill rotWithShape="1">
          <a:blip r:embed="rId4" cstate="screen"/>
          <a:srcRect/>
          <a:stretch>
            <a:fillRect/>
          </a:stretch>
        </p:blipFill>
        <p:spPr>
          <a:xfrm>
            <a:off x="8262793" y="3739943"/>
            <a:ext cx="1975363" cy="146905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6" name="文本框 65"/>
          <p:cNvSpPr txBox="1"/>
          <p:nvPr/>
        </p:nvSpPr>
        <p:spPr>
          <a:xfrm>
            <a:off x="7347011" y="2607418"/>
            <a:ext cx="686406" cy="995209"/>
          </a:xfrm>
          <a:prstGeom prst="rect">
            <a:avLst/>
          </a:prstGeom>
          <a:noFill/>
        </p:spPr>
        <p:txBody>
          <a:bodyPr wrap="none" rtlCol="0">
            <a:spAutoFit/>
          </a:bodyPr>
          <a:lstStyle/>
          <a:p>
            <a:r>
              <a:rPr lang="en-US" altLang="zh-CN" sz="5867"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rPr>
              <a:t>1</a:t>
            </a:r>
            <a:endParaRPr lang="zh-CN" altLang="en-US" sz="5867"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endParaRPr>
          </a:p>
        </p:txBody>
      </p:sp>
      <p:sp>
        <p:nvSpPr>
          <p:cNvPr id="67" name="文本框 66"/>
          <p:cNvSpPr txBox="1"/>
          <p:nvPr/>
        </p:nvSpPr>
        <p:spPr>
          <a:xfrm>
            <a:off x="9580503" y="2607418"/>
            <a:ext cx="686406" cy="995209"/>
          </a:xfrm>
          <a:prstGeom prst="rect">
            <a:avLst/>
          </a:prstGeom>
          <a:noFill/>
        </p:spPr>
        <p:txBody>
          <a:bodyPr wrap="none" rtlCol="0">
            <a:spAutoFit/>
          </a:bodyPr>
          <a:lstStyle/>
          <a:p>
            <a:r>
              <a:rPr lang="en-US" altLang="zh-CN" sz="5867"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rPr>
              <a:t>2</a:t>
            </a:r>
            <a:endParaRPr lang="zh-CN" altLang="en-US" sz="5867"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endParaRPr>
          </a:p>
        </p:txBody>
      </p:sp>
      <p:sp>
        <p:nvSpPr>
          <p:cNvPr id="68" name="文本框 67"/>
          <p:cNvSpPr txBox="1"/>
          <p:nvPr/>
        </p:nvSpPr>
        <p:spPr>
          <a:xfrm>
            <a:off x="9580503" y="4348981"/>
            <a:ext cx="686406" cy="995209"/>
          </a:xfrm>
          <a:prstGeom prst="rect">
            <a:avLst/>
          </a:prstGeom>
          <a:noFill/>
        </p:spPr>
        <p:txBody>
          <a:bodyPr wrap="none" rtlCol="0">
            <a:spAutoFit/>
          </a:bodyPr>
          <a:lstStyle/>
          <a:p>
            <a:r>
              <a:rPr lang="en-US" altLang="zh-CN" sz="5867"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rPr>
              <a:t>4</a:t>
            </a:r>
            <a:endParaRPr lang="zh-CN" altLang="en-US" sz="5867"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endParaRPr>
          </a:p>
        </p:txBody>
      </p:sp>
      <p:sp>
        <p:nvSpPr>
          <p:cNvPr id="69" name="文本框 68"/>
          <p:cNvSpPr txBox="1"/>
          <p:nvPr/>
        </p:nvSpPr>
        <p:spPr>
          <a:xfrm>
            <a:off x="7347011" y="4348981"/>
            <a:ext cx="686406" cy="995209"/>
          </a:xfrm>
          <a:prstGeom prst="rect">
            <a:avLst/>
          </a:prstGeom>
          <a:noFill/>
        </p:spPr>
        <p:txBody>
          <a:bodyPr wrap="none" rtlCol="0">
            <a:spAutoFit/>
          </a:bodyPr>
          <a:lstStyle/>
          <a:p>
            <a:r>
              <a:rPr lang="en-US" altLang="zh-CN" sz="5867"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rPr>
              <a:t>3</a:t>
            </a:r>
            <a:endParaRPr lang="zh-CN" altLang="en-US" sz="5867"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endParaRPr>
          </a:p>
        </p:txBody>
      </p:sp>
      <p:sp>
        <p:nvSpPr>
          <p:cNvPr id="70" name="矩形 69"/>
          <p:cNvSpPr/>
          <p:nvPr/>
        </p:nvSpPr>
        <p:spPr>
          <a:xfrm>
            <a:off x="1060442"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1" name="矩形 70"/>
          <p:cNvSpPr/>
          <p:nvPr/>
        </p:nvSpPr>
        <p:spPr>
          <a:xfrm>
            <a:off x="1554130"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2" name="矩形 71"/>
          <p:cNvSpPr/>
          <p:nvPr/>
        </p:nvSpPr>
        <p:spPr>
          <a:xfrm>
            <a:off x="2047818"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3" name="矩形 72"/>
          <p:cNvSpPr/>
          <p:nvPr/>
        </p:nvSpPr>
        <p:spPr>
          <a:xfrm>
            <a:off x="2541506"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4" name="矩形 73"/>
          <p:cNvSpPr/>
          <p:nvPr/>
        </p:nvSpPr>
        <p:spPr>
          <a:xfrm>
            <a:off x="3035194"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5" name="矩形 74"/>
          <p:cNvSpPr/>
          <p:nvPr/>
        </p:nvSpPr>
        <p:spPr>
          <a:xfrm>
            <a:off x="3528882"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6" name="矩形 75"/>
          <p:cNvSpPr/>
          <p:nvPr/>
        </p:nvSpPr>
        <p:spPr>
          <a:xfrm>
            <a:off x="4022570"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7" name="矩形 76"/>
          <p:cNvSpPr/>
          <p:nvPr/>
        </p:nvSpPr>
        <p:spPr>
          <a:xfrm>
            <a:off x="4516258"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8" name="矩形 77"/>
          <p:cNvSpPr/>
          <p:nvPr/>
        </p:nvSpPr>
        <p:spPr>
          <a:xfrm>
            <a:off x="5009946"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3" name="文本框 2"/>
          <p:cNvSpPr txBox="1"/>
          <p:nvPr/>
        </p:nvSpPr>
        <p:spPr>
          <a:xfrm>
            <a:off x="5955058" y="478881"/>
            <a:ext cx="4475877" cy="1010348"/>
          </a:xfrm>
          <a:prstGeom prst="wedgeRoundRectCallout">
            <a:avLst>
              <a:gd name="adj1" fmla="val -63117"/>
              <a:gd name="adj2" fmla="val 96098"/>
              <a:gd name="adj3" fmla="val 16667"/>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2667"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纵横</a:t>
            </a:r>
            <a:r>
              <a:rPr lang="en-US" altLang="zh-CN" sz="2667"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2</a:t>
            </a:r>
            <a:r>
              <a:rPr lang="zh-CN" altLang="en-US" sz="2667"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次 </a:t>
            </a:r>
            <a:r>
              <a:rPr lang="en-US" altLang="zh-CN" sz="2667"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667"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每个单元分为</a:t>
            </a:r>
            <a:r>
              <a:rPr lang="en-US" altLang="zh-CN" sz="2667"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4</a:t>
            </a:r>
            <a:r>
              <a:rPr lang="zh-CN" altLang="en-US" sz="2667"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份</a:t>
            </a:r>
            <a:endParaRPr lang="en-US" altLang="zh-CN" sz="2667"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667"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每</a:t>
            </a:r>
            <a:r>
              <a:rPr lang="en-US" altLang="zh-CN" sz="2667"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1</a:t>
            </a:r>
            <a:r>
              <a:rPr lang="zh-CN" altLang="en-US" sz="2667"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份都拥有全息</a:t>
            </a:r>
          </a:p>
        </p:txBody>
      </p:sp>
    </p:spTree>
    <p:extLst>
      <p:ext uri="{BB962C8B-B14F-4D97-AF65-F5344CB8AC3E}">
        <p14:creationId xmlns:p14="http://schemas.microsoft.com/office/powerpoint/2010/main" val="36125577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screen"/>
          <a:stretch>
            <a:fillRect/>
          </a:stretch>
        </p:blipFill>
        <p:spPr>
          <a:xfrm>
            <a:off x="911425" y="2975292"/>
            <a:ext cx="5392308" cy="2805163"/>
          </a:xfrm>
          <a:prstGeom prst="rect">
            <a:avLst/>
          </a:prstGeom>
          <a:solidFill>
            <a:srgbClr val="FFFFFF">
              <a:shade val="85000"/>
            </a:srgbClr>
          </a:solidFill>
          <a:ln w="190500" cap="sq">
            <a:no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17" name="矩形 16"/>
          <p:cNvSpPr/>
          <p:nvPr/>
        </p:nvSpPr>
        <p:spPr>
          <a:xfrm>
            <a:off x="911424" y="1124744"/>
            <a:ext cx="8544949" cy="5847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整体包含于部分，部分就是整体，较小的整体</a:t>
            </a:r>
            <a:endParaRPr lang="zh-CN" altLang="en-US" sz="3200" dirty="0">
              <a:latin typeface="微软雅黑 Light" panose="020B0502040204020203" pitchFamily="34" charset="-122"/>
              <a:ea typeface="微软雅黑 Light" panose="020B0502040204020203" pitchFamily="34" charset="-122"/>
              <a:cs typeface="Arial Black" panose="020B0A04020102020204" pitchFamily="34" charset="0"/>
            </a:endParaRPr>
          </a:p>
        </p:txBody>
      </p:sp>
      <p:sp>
        <p:nvSpPr>
          <p:cNvPr id="4" name="文本框 3"/>
          <p:cNvSpPr txBox="1"/>
          <p:nvPr/>
        </p:nvSpPr>
        <p:spPr>
          <a:xfrm>
            <a:off x="719403" y="452669"/>
            <a:ext cx="2574744" cy="502766"/>
          </a:xfrm>
          <a:prstGeom prst="rect">
            <a:avLst/>
          </a:prstGeom>
          <a:noFill/>
        </p:spPr>
        <p:txBody>
          <a:bodyPr wrap="none" rtlCol="0">
            <a:spAutoFit/>
          </a:bodyPr>
          <a:lstStyle/>
          <a:p>
            <a:r>
              <a:rPr lang="zh-CN" altLang="en-US" sz="2667"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深刻理解这句话</a:t>
            </a:r>
          </a:p>
        </p:txBody>
      </p:sp>
      <p:sp>
        <p:nvSpPr>
          <p:cNvPr id="6" name="文本框 5"/>
          <p:cNvSpPr txBox="1"/>
          <p:nvPr/>
        </p:nvSpPr>
        <p:spPr>
          <a:xfrm>
            <a:off x="911424" y="1988840"/>
            <a:ext cx="9116598" cy="666786"/>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3733"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 </a:t>
            </a:r>
            <a:r>
              <a:rPr lang="en-US" altLang="zh-CN" sz="3733"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733"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保</a:t>
            </a:r>
            <a:r>
              <a:rPr lang="zh-CN" altLang="en-US" sz="3733"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a:t>
            </a:r>
            <a:r>
              <a:rPr lang="zh-CN" altLang="en-US" sz="3733"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系统的</a:t>
            </a:r>
            <a:r>
              <a:rPr lang="zh-CN" altLang="en-US" sz="3733"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 </a:t>
            </a:r>
            <a:r>
              <a:rPr lang="en-US" altLang="zh-CN" sz="3733"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en-US" altLang="zh-CN" sz="3733"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733"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全结构信息</a:t>
            </a:r>
          </a:p>
        </p:txBody>
      </p:sp>
      <p:sp>
        <p:nvSpPr>
          <p:cNvPr id="8" name="文本框 7"/>
          <p:cNvSpPr txBox="1"/>
          <p:nvPr/>
        </p:nvSpPr>
        <p:spPr>
          <a:xfrm>
            <a:off x="6672065" y="3095348"/>
            <a:ext cx="3310815" cy="1569660"/>
          </a:xfrm>
          <a:prstGeom prst="rect">
            <a:avLst/>
          </a:prstGeom>
          <a:noFill/>
        </p:spPr>
        <p:txBody>
          <a:bodyPr wrap="square" rtlCol="0">
            <a:spAutoFit/>
          </a:bodyPr>
          <a:lstStyle/>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像素越大，图像越清晰。降低到一定程度后，图像结构信息被破坏，全息消失，系统失败。</a:t>
            </a:r>
          </a:p>
        </p:txBody>
      </p:sp>
      <p:sp>
        <p:nvSpPr>
          <p:cNvPr id="9" name="文本框 8"/>
          <p:cNvSpPr txBox="1"/>
          <p:nvPr/>
        </p:nvSpPr>
        <p:spPr>
          <a:xfrm>
            <a:off x="815413" y="6002615"/>
            <a:ext cx="5519460"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全息有个最小尺度，不可再分</a:t>
            </a:r>
          </a:p>
        </p:txBody>
      </p:sp>
      <p:sp>
        <p:nvSpPr>
          <p:cNvPr id="21" name="文本框 20"/>
          <p:cNvSpPr txBox="1"/>
          <p:nvPr/>
        </p:nvSpPr>
        <p:spPr>
          <a:xfrm>
            <a:off x="6806121" y="4773149"/>
            <a:ext cx="3310815" cy="165186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2667"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全息含义至少包含：</a:t>
            </a:r>
            <a:endParaRPr lang="en-US" altLang="zh-CN" sz="2667"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marL="457189" indent="-457189">
              <a:buFont typeface="Wingdings" panose="05000000000000000000" pitchFamily="2" charset="2"/>
              <a:buChar char="p"/>
            </a:pPr>
            <a:r>
              <a:rPr lang="zh-CN" altLang="en-US" sz="2667"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丰富性：</a:t>
            </a:r>
            <a:r>
              <a:rPr lang="zh-CN" altLang="en-US" sz="2133"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信息要全</a:t>
            </a:r>
            <a:endParaRPr lang="en-US" altLang="zh-CN" sz="2667"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457189" indent="-457189">
              <a:buFont typeface="Wingdings" panose="05000000000000000000" pitchFamily="2" charset="2"/>
              <a:buChar char="p"/>
            </a:pPr>
            <a:r>
              <a:rPr lang="zh-CN" altLang="en-US" sz="2667"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完备性：</a:t>
            </a:r>
            <a:r>
              <a:rPr lang="zh-CN" altLang="en-US" sz="2133"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结构信息完整</a:t>
            </a:r>
          </a:p>
        </p:txBody>
      </p:sp>
    </p:spTree>
    <p:extLst>
      <p:ext uri="{BB962C8B-B14F-4D97-AF65-F5344CB8AC3E}">
        <p14:creationId xmlns:p14="http://schemas.microsoft.com/office/powerpoint/2010/main" val="6526198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pic>
        <p:nvPicPr>
          <p:cNvPr id="5" name="图片 4"/>
          <p:cNvPicPr>
            <a:picLocks noChangeAspect="1"/>
          </p:cNvPicPr>
          <p:nvPr/>
        </p:nvPicPr>
        <p:blipFill rotWithShape="1">
          <a:blip r:embed="rId2" cstate="screen"/>
          <a:srcRect/>
          <a:stretch>
            <a:fillRect/>
          </a:stretch>
        </p:blipFill>
        <p:spPr>
          <a:xfrm>
            <a:off x="4271798" y="260648"/>
            <a:ext cx="6164788" cy="604867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文本框 46"/>
          <p:cNvSpPr txBox="1"/>
          <p:nvPr/>
        </p:nvSpPr>
        <p:spPr>
          <a:xfrm>
            <a:off x="431371" y="750379"/>
            <a:ext cx="3605474" cy="666786"/>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全息有个</a:t>
            </a:r>
            <a:r>
              <a:rPr lang="zh-CN" altLang="en-US" sz="3733"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尺度</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问题</a:t>
            </a:r>
          </a:p>
        </p:txBody>
      </p:sp>
      <p:sp>
        <p:nvSpPr>
          <p:cNvPr id="48" name="椭圆 47"/>
          <p:cNvSpPr/>
          <p:nvPr/>
        </p:nvSpPr>
        <p:spPr>
          <a:xfrm>
            <a:off x="6644164" y="5733256"/>
            <a:ext cx="864096" cy="86409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sp>
        <p:nvSpPr>
          <p:cNvPr id="49" name="文本框 48"/>
          <p:cNvSpPr txBox="1"/>
          <p:nvPr/>
        </p:nvSpPr>
        <p:spPr>
          <a:xfrm>
            <a:off x="479293" y="1700809"/>
            <a:ext cx="3744416" cy="3785652"/>
          </a:xfrm>
          <a:prstGeom prst="rect">
            <a:avLst/>
          </a:prstGeom>
          <a:noFill/>
        </p:spPr>
        <p:txBody>
          <a:bodyPr wrap="square" rtlCol="0">
            <a:spAutoFit/>
          </a:bodyPr>
          <a:lstStyle/>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目标太小，看不清系统细节，也看不到系统结构，全息无法被掌握。</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目标太大，离得太近，你也看不出是什么，因为无法获得全息。</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古人不能直接看到地球是个球。</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51" name="文本框 50"/>
          <p:cNvSpPr txBox="1"/>
          <p:nvPr/>
        </p:nvSpPr>
        <p:spPr>
          <a:xfrm>
            <a:off x="526345" y="5473822"/>
            <a:ext cx="3999640" cy="830997"/>
          </a:xfrm>
          <a:prstGeom prst="rect">
            <a:avLst/>
          </a:prstGeom>
          <a:noFill/>
        </p:spPr>
        <p:txBody>
          <a:bodyPr wrap="square">
            <a:spAutoFit/>
          </a:bodyPr>
          <a:lstStyle/>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当局者迷，旁观者清</a:t>
            </a:r>
            <a:endParaRPr lang="en-US" altLang="zh-CN" sz="2400" dirty="0">
              <a:latin typeface="微软雅黑 Light" panose="020B0502040204020203" pitchFamily="34" charset="-122"/>
              <a:ea typeface="微软雅黑 Light" panose="020B0502040204020203" pitchFamily="34" charset="-122"/>
              <a:cs typeface="Arial Black" panose="020B0A04020102020204" pitchFamily="34" charset="0"/>
            </a:endParaRPr>
          </a:p>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跳出三界外，不在五行中</a:t>
            </a:r>
          </a:p>
        </p:txBody>
      </p:sp>
      <p:pic>
        <p:nvPicPr>
          <p:cNvPr id="1028" name="Picture 4"/>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6967651" y="5959144"/>
            <a:ext cx="217123" cy="269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5525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p:cNvSpPr txBox="1"/>
          <p:nvPr/>
        </p:nvSpPr>
        <p:spPr>
          <a:xfrm>
            <a:off x="926849" y="521271"/>
            <a:ext cx="3615092" cy="1231106"/>
          </a:xfrm>
          <a:prstGeom prst="rect">
            <a:avLst/>
          </a:prstGeom>
          <a:noFill/>
        </p:spPr>
        <p:txBody>
          <a:bodyPr wrap="none" rtlCol="0">
            <a:spAutoFit/>
          </a:bodyPr>
          <a:lstStyle/>
          <a:p>
            <a:pPr algn="ctr"/>
            <a:r>
              <a:rPr lang="zh-CN" altLang="en-US" sz="5400" dirty="0" smtClean="0">
                <a:effectLst>
                  <a:outerShdw blurRad="38100" dist="38100" dir="2700000" algn="tl">
                    <a:srgbClr val="000000">
                      <a:alpha val="43137"/>
                    </a:srgb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忒修斯之船</a:t>
            </a:r>
            <a:endParaRPr lang="en-US" altLang="zh-CN" sz="5400" dirty="0" smtClean="0">
              <a:effectLst>
                <a:outerShdw blurRad="38100" dist="38100" dir="2700000" algn="tl">
                  <a:srgbClr val="000000">
                    <a:alpha val="43137"/>
                  </a:srgb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a:p>
            <a:pPr algn="ctr"/>
            <a:r>
              <a:rPr lang="en-US" altLang="zh-CN" sz="2000" b="1" i="0" dirty="0" smtClean="0">
                <a:solidFill>
                  <a:srgbClr val="333333"/>
                </a:solidFill>
                <a:latin typeface="Helvetica Neue"/>
                <a:ea typeface="方正粗宋简体" panose="03000509000000000000" pitchFamily="65" charset="-122"/>
              </a:rPr>
              <a:t>The Ship of Theseus</a:t>
            </a:r>
            <a:endParaRPr lang="zh-CN" altLang="en-US" sz="2000" b="1" dirty="0">
              <a:latin typeface="方正粗宋简体" panose="03000509000000000000" pitchFamily="65" charset="-122"/>
              <a:ea typeface="方正粗宋简体" panose="03000509000000000000" pitchFamily="65" charset="-122"/>
              <a:cs typeface="阿里巴巴普惠体 Heavy" panose="00020600040101010101" pitchFamily="18" charset="-122"/>
            </a:endParaRPr>
          </a:p>
        </p:txBody>
      </p:sp>
      <p:grpSp>
        <p:nvGrpSpPr>
          <p:cNvPr id="57" name="组合 56"/>
          <p:cNvGrpSpPr/>
          <p:nvPr/>
        </p:nvGrpSpPr>
        <p:grpSpPr>
          <a:xfrm>
            <a:off x="6299233" y="1084546"/>
            <a:ext cx="5178366" cy="2343046"/>
            <a:chOff x="-2318665" y="1224753"/>
            <a:chExt cx="5178366" cy="2343046"/>
          </a:xfrm>
        </p:grpSpPr>
        <p:sp>
          <p:nvSpPr>
            <p:cNvPr id="3" name="矩形 2"/>
            <p:cNvSpPr/>
            <p:nvPr/>
          </p:nvSpPr>
          <p:spPr>
            <a:xfrm>
              <a:off x="-2318665" y="1365225"/>
              <a:ext cx="3184144" cy="2062103"/>
            </a:xfrm>
            <a:prstGeom prst="rect">
              <a:avLst/>
            </a:prstGeom>
          </p:spPr>
          <p:txBody>
            <a:bodyPr wrap="square">
              <a:spAutoFit/>
            </a:bodyPr>
            <a:lstStyle/>
            <a:p>
              <a:pPr algn="just"/>
              <a:r>
                <a:rPr lang="zh-CN" altLang="en-US" sz="3200" b="0" i="0" u="none" strike="noStrike" dirty="0" smtClean="0">
                  <a:solidFill>
                    <a:srgbClr val="136EC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普鲁塔克，</a:t>
              </a:r>
              <a:r>
                <a:rPr lang="zh-CN" altLang="en-US" sz="3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罗马帝国时代的</a:t>
              </a:r>
              <a:r>
                <a:rPr lang="zh-CN" altLang="en-US" sz="32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希腊哲学家提出的</a:t>
              </a:r>
              <a:r>
                <a:rPr lang="zh-CN" altLang="en-US" sz="3200" b="0" i="0" u="none" strike="noStrike" dirty="0" smtClean="0">
                  <a:solidFill>
                    <a:srgbClr val="136EC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思想实验</a:t>
              </a:r>
              <a:endParaRPr lang="zh-CN" altLang="en-US" sz="3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791" y="1224753"/>
              <a:ext cx="1783910" cy="2343046"/>
            </a:xfrm>
            <a:prstGeom prst="ellipse">
              <a:avLst/>
            </a:prstGeom>
            <a:ln w="63500" cap="rnd">
              <a:solidFill>
                <a:schemeClr val="bg2">
                  <a:lumMod val="90000"/>
                </a:schemeClr>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grpSp>
      <p:sp>
        <p:nvSpPr>
          <p:cNvPr id="12" name="文本框 11"/>
          <p:cNvSpPr txBox="1"/>
          <p:nvPr/>
        </p:nvSpPr>
        <p:spPr>
          <a:xfrm>
            <a:off x="6299233" y="3985091"/>
            <a:ext cx="5060357" cy="1815882"/>
          </a:xfrm>
          <a:prstGeom prst="rect">
            <a:avLst/>
          </a:prstGeom>
          <a:noFill/>
        </p:spPr>
        <p:txBody>
          <a:bodyPr wrap="square" rtlCol="0">
            <a:spAutoFit/>
          </a:bodyPr>
          <a:lstStyle/>
          <a:p>
            <a:pPr indent="539750" algn="just"/>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在</a:t>
            </a:r>
            <a:r>
              <a:rPr lang="zh-CN" altLang="en-US" sz="28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一个持续的时间段，逐渐更换船的部件，直到有一天，所有的部件都换过了，那么这艘船还是不是原来那艘船？</a:t>
            </a:r>
            <a:endPar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nvGrpSpPr>
          <p:cNvPr id="11" name="组合 10"/>
          <p:cNvGrpSpPr/>
          <p:nvPr/>
        </p:nvGrpSpPr>
        <p:grpSpPr>
          <a:xfrm>
            <a:off x="1045721" y="1787715"/>
            <a:ext cx="4769863" cy="4412543"/>
            <a:chOff x="1045721" y="1787715"/>
            <a:chExt cx="4769863" cy="4412543"/>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721" y="2033302"/>
              <a:ext cx="4769863" cy="416695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图片 9"/>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6267"/>
            <a:stretch/>
          </p:blipFill>
          <p:spPr>
            <a:xfrm rot="1602858" flipH="1">
              <a:off x="1921672" y="1787715"/>
              <a:ext cx="497522" cy="466344"/>
            </a:xfrm>
            <a:prstGeom prst="rect">
              <a:avLst/>
            </a:prstGeom>
          </p:spPr>
        </p:pic>
      </p:grpSp>
    </p:spTree>
    <p:extLst>
      <p:ext uri="{BB962C8B-B14F-4D97-AF65-F5344CB8AC3E}">
        <p14:creationId xmlns:p14="http://schemas.microsoft.com/office/powerpoint/2010/main" val="220760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文本框 2"/>
          <p:cNvSpPr txBox="1"/>
          <p:nvPr/>
        </p:nvSpPr>
        <p:spPr>
          <a:xfrm>
            <a:off x="815414" y="503904"/>
            <a:ext cx="9217025" cy="1692771"/>
          </a:xfrm>
          <a:prstGeom prst="rect">
            <a:avLst/>
          </a:prstGeom>
          <a:noFill/>
        </p:spPr>
        <p:txBody>
          <a:bodyPr wrap="square" rtlCol="0">
            <a:spAutoFit/>
          </a:bodyPr>
          <a:lstStyle/>
          <a:p>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 </a:t>
            </a: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 </a:t>
            </a: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全局信息</a:t>
            </a:r>
            <a:endParaRPr lang="en-US" altLang="zh-CN"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4000" dirty="0" smtClean="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 </a:t>
            </a: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元    </a:t>
            </a:r>
            <a:r>
              <a:rPr lang="en-US" altLang="zh-CN" sz="4000" dirty="0" err="1">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holo</a:t>
            </a: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 meta</a:t>
            </a:r>
          </a:p>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元数据</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 </a:t>
            </a:r>
            <a:r>
              <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关于数据的数据 </a:t>
            </a:r>
            <a:r>
              <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数据的结构性、本质性的数据</a:t>
            </a:r>
            <a:endParaRPr lang="en-US" altLang="zh-CN" sz="2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211" y="1955800"/>
            <a:ext cx="6767205" cy="3266689"/>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9" name="组合 8"/>
          <p:cNvGrpSpPr/>
          <p:nvPr/>
        </p:nvGrpSpPr>
        <p:grpSpPr>
          <a:xfrm>
            <a:off x="7471463" y="2328107"/>
            <a:ext cx="3054042" cy="1938992"/>
            <a:chOff x="5603596" y="1923678"/>
            <a:chExt cx="2290531" cy="1454244"/>
          </a:xfrm>
        </p:grpSpPr>
        <p:sp>
          <p:nvSpPr>
            <p:cNvPr id="13" name="文本框 12"/>
            <p:cNvSpPr txBox="1"/>
            <p:nvPr/>
          </p:nvSpPr>
          <p:spPr>
            <a:xfrm>
              <a:off x="5603596" y="1923678"/>
              <a:ext cx="2290531" cy="1454244"/>
            </a:xfrm>
            <a:prstGeom prst="rect">
              <a:avLst/>
            </a:prstGeom>
            <a:noFill/>
          </p:spPr>
          <p:txBody>
            <a:bodyPr wrap="none" rtlCol="0">
              <a:spAutoFit/>
            </a:bodyPr>
            <a:lstStyle/>
            <a:p>
              <a:pPr algn="ct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元数据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数据元</a:t>
              </a:r>
              <a:endPar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endPar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结构信息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细节信息</a:t>
              </a:r>
              <a:endPar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endPar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全息</a:t>
              </a:r>
              <a:endPar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 name="箭头: 下 6"/>
            <p:cNvSpPr/>
            <p:nvPr/>
          </p:nvSpPr>
          <p:spPr>
            <a:xfrm>
              <a:off x="6532837" y="2230760"/>
              <a:ext cx="432048" cy="288032"/>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sp>
          <p:nvSpPr>
            <p:cNvPr id="8" name="箭头: 下 7"/>
            <p:cNvSpPr/>
            <p:nvPr/>
          </p:nvSpPr>
          <p:spPr>
            <a:xfrm>
              <a:off x="6532837" y="2787774"/>
              <a:ext cx="432048" cy="288032"/>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grpSp>
      <p:grpSp>
        <p:nvGrpSpPr>
          <p:cNvPr id="12" name="组合 11"/>
          <p:cNvGrpSpPr/>
          <p:nvPr/>
        </p:nvGrpSpPr>
        <p:grpSpPr>
          <a:xfrm>
            <a:off x="621678" y="5016405"/>
            <a:ext cx="8900193" cy="461665"/>
            <a:chOff x="466258" y="3939902"/>
            <a:chExt cx="6675145" cy="346249"/>
          </a:xfrm>
        </p:grpSpPr>
        <p:sp>
          <p:nvSpPr>
            <p:cNvPr id="14" name="文本框 13"/>
            <p:cNvSpPr txBox="1"/>
            <p:nvPr/>
          </p:nvSpPr>
          <p:spPr>
            <a:xfrm>
              <a:off x="466258" y="3939902"/>
              <a:ext cx="6675145" cy="346249"/>
            </a:xfrm>
            <a:prstGeom prst="rect">
              <a:avLst/>
            </a:prstGeom>
            <a:noFill/>
          </p:spPr>
          <p:txBody>
            <a:bodyPr wrap="none" rtlCol="0">
              <a:spAutoFit/>
            </a:bodyPr>
            <a:lstStyle/>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元知识</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关于知识的知识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知识框架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知识的全息          哲学</a:t>
              </a:r>
            </a:p>
          </p:txBody>
        </p:sp>
        <p:sp>
          <p:nvSpPr>
            <p:cNvPr id="11" name="箭头: 右 10"/>
            <p:cNvSpPr/>
            <p:nvPr/>
          </p:nvSpPr>
          <p:spPr>
            <a:xfrm>
              <a:off x="6012160" y="3956856"/>
              <a:ext cx="360040" cy="297323"/>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grpSp>
      <p:sp>
        <p:nvSpPr>
          <p:cNvPr id="15" name="文本框 14"/>
          <p:cNvSpPr txBox="1"/>
          <p:nvPr/>
        </p:nvSpPr>
        <p:spPr>
          <a:xfrm>
            <a:off x="621677" y="5479527"/>
            <a:ext cx="10113666" cy="461665"/>
          </a:xfrm>
          <a:prstGeom prst="rect">
            <a:avLst/>
          </a:prstGeom>
          <a:noFill/>
        </p:spPr>
        <p:txBody>
          <a:bodyPr wrap="none" rtlCol="0">
            <a:spAutoFit/>
          </a:bodyPr>
          <a:lstStyle/>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元宇宙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全息重构的宇宙  </a:t>
            </a:r>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元油田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全息重构的油田（超越数字、智能）</a:t>
            </a:r>
          </a:p>
        </p:txBody>
      </p:sp>
      <p:sp>
        <p:nvSpPr>
          <p:cNvPr id="16" name="文本框 15"/>
          <p:cNvSpPr txBox="1"/>
          <p:nvPr/>
        </p:nvSpPr>
        <p:spPr>
          <a:xfrm>
            <a:off x="621678" y="5912889"/>
            <a:ext cx="6420347" cy="461665"/>
          </a:xfrm>
          <a:prstGeom prst="rect">
            <a:avLst/>
          </a:prstGeom>
          <a:noFill/>
        </p:spPr>
        <p:txBody>
          <a:bodyPr wrap="none" rtlCol="0">
            <a:spAutoFit/>
          </a:bodyPr>
          <a:lstStyle/>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元我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全息重构的我   本我</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自我</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超我</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元我</a:t>
            </a:r>
          </a:p>
        </p:txBody>
      </p:sp>
    </p:spTree>
    <p:extLst>
      <p:ext uri="{BB962C8B-B14F-4D97-AF65-F5344CB8AC3E}">
        <p14:creationId xmlns:p14="http://schemas.microsoft.com/office/powerpoint/2010/main" val="8373124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BAD4E961-8CF5-7567-C472-727E7070A763}"/>
              </a:ext>
            </a:extLst>
          </p:cNvPr>
          <p:cNvSpPr/>
          <p:nvPr/>
        </p:nvSpPr>
        <p:spPr>
          <a:xfrm>
            <a:off x="638188" y="1136028"/>
            <a:ext cx="5385804" cy="1200329"/>
          </a:xfrm>
          <a:prstGeom prst="rect">
            <a:avLst/>
          </a:prstGeom>
        </p:spPr>
        <p:txBody>
          <a:bodyPr wrap="square">
            <a:spAutoFit/>
          </a:bodyPr>
          <a:lstStyle/>
          <a:p>
            <a:pPr algn="just"/>
            <a:r>
              <a:rPr lang="zh-CN" altLang="en-US" sz="2400" b="1" dirty="0">
                <a:solidFill>
                  <a:prstClr val="black"/>
                </a:solidFill>
                <a:latin typeface="微软雅黑" panose="020B0503020204020204" pitchFamily="34" charset="-122"/>
                <a:ea typeface="微软雅黑" panose="020B0503020204020204" pitchFamily="34" charset="-122"/>
              </a:rPr>
              <a:t>全息：</a:t>
            </a:r>
            <a:r>
              <a:rPr lang="zh-CN" altLang="en-US" sz="2400" dirty="0">
                <a:solidFill>
                  <a:prstClr val="black"/>
                </a:solidFill>
                <a:latin typeface="微软雅黑" panose="020B0503020204020204" pitchFamily="34" charset="-122"/>
                <a:ea typeface="微软雅黑" panose="020B0503020204020204" pitchFamily="34" charset="-122"/>
              </a:rPr>
              <a:t>系统的结构性信息</a:t>
            </a:r>
            <a:r>
              <a:rPr lang="zh-CN" altLang="en-US" sz="2400" dirty="0" smtClean="0">
                <a:solidFill>
                  <a:prstClr val="black"/>
                </a:solidFill>
                <a:latin typeface="微软雅黑" panose="020B0503020204020204" pitchFamily="34" charset="-122"/>
                <a:ea typeface="微软雅黑" panose="020B0503020204020204" pitchFamily="34" charset="-122"/>
              </a:rPr>
              <a:t>、</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全局信息</a:t>
            </a:r>
            <a:r>
              <a:rPr lang="zh-CN" altLang="en-US" sz="2400" dirty="0">
                <a:solidFill>
                  <a:prstClr val="black"/>
                </a:solidFill>
                <a:latin typeface="微软雅黑" panose="020B0503020204020204" pitchFamily="34" charset="-122"/>
                <a:ea typeface="微软雅黑" panose="020B0503020204020204" pitchFamily="34" charset="-122"/>
              </a:rPr>
              <a:t>，表征系统的本质，是现象背后的规律，是</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决策的真正依据</a:t>
            </a:r>
            <a:r>
              <a:rPr lang="zh-CN" altLang="en-US" sz="2400" dirty="0">
                <a:solidFill>
                  <a:prstClr val="black"/>
                </a:solidFill>
                <a:latin typeface="微软雅黑" panose="020B0503020204020204" pitchFamily="34" charset="-122"/>
                <a:ea typeface="微软雅黑" panose="020B0503020204020204" pitchFamily="34" charset="-122"/>
              </a:rPr>
              <a:t>。</a:t>
            </a:r>
          </a:p>
        </p:txBody>
      </p:sp>
      <p:cxnSp>
        <p:nvCxnSpPr>
          <p:cNvPr id="15" name="直接连接符 14">
            <a:extLst>
              <a:ext uri="{FF2B5EF4-FFF2-40B4-BE49-F238E27FC236}">
                <a16:creationId xmlns="" xmlns:a16="http://schemas.microsoft.com/office/drawing/2014/main" id="{052D1C1F-7E43-EDB7-882C-A628978359E6}"/>
              </a:ext>
            </a:extLst>
          </p:cNvPr>
          <p:cNvCxnSpPr>
            <a:cxnSpLocks/>
          </p:cNvCxnSpPr>
          <p:nvPr/>
        </p:nvCxnSpPr>
        <p:spPr>
          <a:xfrm>
            <a:off x="6096000" y="1181583"/>
            <a:ext cx="0" cy="51277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 xmlns:a16="http://schemas.microsoft.com/office/drawing/2014/main" id="{B62E4AAF-C8BA-4C2B-F6D9-B01F78C7504A}"/>
              </a:ext>
            </a:extLst>
          </p:cNvPr>
          <p:cNvSpPr txBox="1"/>
          <p:nvPr/>
        </p:nvSpPr>
        <p:spPr>
          <a:xfrm>
            <a:off x="6323950" y="959942"/>
            <a:ext cx="3660482" cy="523220"/>
          </a:xfrm>
          <a:prstGeom prst="rect">
            <a:avLst/>
          </a:prstGeom>
          <a:noFill/>
        </p:spPr>
        <p:txBody>
          <a:bodyPr wrap="square" rtlCol="0">
            <a:spAutoFit/>
          </a:bodyPr>
          <a:lstStyle/>
          <a:p>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顶层设计要升维</a:t>
            </a:r>
          </a:p>
        </p:txBody>
      </p:sp>
      <p:sp>
        <p:nvSpPr>
          <p:cNvPr id="23" name="矩形 22">
            <a:extLst>
              <a:ext uri="{FF2B5EF4-FFF2-40B4-BE49-F238E27FC236}">
                <a16:creationId xmlns="" xmlns:a16="http://schemas.microsoft.com/office/drawing/2014/main" id="{AB712783-D6EF-670A-AE9A-CE7AC909699D}"/>
              </a:ext>
            </a:extLst>
          </p:cNvPr>
          <p:cNvSpPr/>
          <p:nvPr/>
        </p:nvSpPr>
        <p:spPr>
          <a:xfrm>
            <a:off x="6344372" y="1483162"/>
            <a:ext cx="5169780" cy="1754326"/>
          </a:xfrm>
          <a:prstGeom prst="rect">
            <a:avLst/>
          </a:prstGeom>
        </p:spPr>
        <p:txBody>
          <a:bodyPr wrap="square">
            <a:spAutoFit/>
          </a:bodyPr>
          <a:lstStyle/>
          <a:p>
            <a:pPr algn="just"/>
            <a:r>
              <a:rPr lang="zh-CN" altLang="en-US" sz="2400" dirty="0">
                <a:solidFill>
                  <a:prstClr val="black"/>
                </a:solidFill>
                <a:latin typeface="微软雅黑" panose="020B0503020204020204" pitchFamily="34" charset="-122"/>
                <a:ea typeface="微软雅黑" panose="020B0503020204020204" pitchFamily="34" charset="-122"/>
              </a:rPr>
              <a:t>要在</a:t>
            </a:r>
            <a:r>
              <a:rPr lang="zh-CN" altLang="en-US" sz="2400" b="1" dirty="0">
                <a:solidFill>
                  <a:prstClr val="black"/>
                </a:solidFill>
                <a:latin typeface="微软雅黑" panose="020B0503020204020204" pitchFamily="34" charset="-122"/>
                <a:ea typeface="微软雅黑" panose="020B0503020204020204" pitchFamily="34" charset="-122"/>
              </a:rPr>
              <a:t>多维度</a:t>
            </a:r>
            <a:r>
              <a:rPr lang="zh-CN" altLang="en-US" sz="2400"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多尺度</a:t>
            </a:r>
            <a:r>
              <a:rPr lang="zh-CN" altLang="en-US" sz="2400"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多层次</a:t>
            </a:r>
            <a:r>
              <a:rPr lang="zh-CN" altLang="en-US" sz="2400" dirty="0">
                <a:solidFill>
                  <a:prstClr val="black"/>
                </a:solidFill>
                <a:latin typeface="微软雅黑" panose="020B0503020204020204" pitchFamily="34" charset="-122"/>
                <a:ea typeface="微软雅黑" panose="020B0503020204020204" pitchFamily="34" charset="-122"/>
              </a:rPr>
              <a:t>上掌握全息。</a:t>
            </a:r>
            <a:r>
              <a:rPr lang="zh-CN" altLang="en-US" sz="2000" dirty="0">
                <a:solidFill>
                  <a:prstClr val="black"/>
                </a:solidFill>
                <a:latin typeface="微软雅黑" panose="020B0503020204020204" pitchFamily="34" charset="-122"/>
                <a:ea typeface="微软雅黑" panose="020B0503020204020204" pitchFamily="34" charset="-122"/>
              </a:rPr>
              <a:t>数智化顶层设计要超越局部和细节，以大庆油田系统整体效能最大化和最有利于实施为原则，避免以过度设计为典型代表的机械思维。</a:t>
            </a:r>
            <a:endParaRPr lang="zh-CN" altLang="en-US" sz="2400" dirty="0">
              <a:solidFill>
                <a:prstClr val="black"/>
              </a:soli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 xmlns:a16="http://schemas.microsoft.com/office/drawing/2014/main" id="{E2E2E50E-945C-6E2F-4D16-7DE26B53AAB1}"/>
              </a:ext>
            </a:extLst>
          </p:cNvPr>
          <p:cNvGrpSpPr/>
          <p:nvPr/>
        </p:nvGrpSpPr>
        <p:grpSpPr>
          <a:xfrm>
            <a:off x="665842" y="2446452"/>
            <a:ext cx="5214134" cy="2025559"/>
            <a:chOff x="665842" y="2708920"/>
            <a:chExt cx="5214134" cy="2025559"/>
          </a:xfrm>
        </p:grpSpPr>
        <p:grpSp>
          <p:nvGrpSpPr>
            <p:cNvPr id="11" name="组合 10">
              <a:extLst>
                <a:ext uri="{FF2B5EF4-FFF2-40B4-BE49-F238E27FC236}">
                  <a16:creationId xmlns="" xmlns:a16="http://schemas.microsoft.com/office/drawing/2014/main" id="{20C1D688-51D1-E309-CB92-F8E1E139F30B}"/>
                </a:ext>
              </a:extLst>
            </p:cNvPr>
            <p:cNvGrpSpPr/>
            <p:nvPr/>
          </p:nvGrpSpPr>
          <p:grpSpPr>
            <a:xfrm>
              <a:off x="767408" y="2708920"/>
              <a:ext cx="5112568" cy="2025559"/>
              <a:chOff x="767408" y="2111963"/>
              <a:chExt cx="5112568" cy="2025559"/>
            </a:xfrm>
          </p:grpSpPr>
          <p:pic>
            <p:nvPicPr>
              <p:cNvPr id="2" name="图片 1">
                <a:extLst>
                  <a:ext uri="{FF2B5EF4-FFF2-40B4-BE49-F238E27FC236}">
                    <a16:creationId xmlns="" xmlns:a16="http://schemas.microsoft.com/office/drawing/2014/main" id="{6DD55AC2-F0AB-CEA2-62C9-AD208B16EF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7408" y="2111963"/>
                <a:ext cx="5040559" cy="1341236"/>
              </a:xfrm>
              <a:prstGeom prst="rect">
                <a:avLst/>
              </a:prstGeom>
            </p:spPr>
          </p:pic>
          <p:sp>
            <p:nvSpPr>
              <p:cNvPr id="3" name="文本框 2">
                <a:extLst>
                  <a:ext uri="{FF2B5EF4-FFF2-40B4-BE49-F238E27FC236}">
                    <a16:creationId xmlns="" xmlns:a16="http://schemas.microsoft.com/office/drawing/2014/main" id="{1AD2EBB7-EAB5-9A4A-D4DB-8C058B92498B}"/>
                  </a:ext>
                </a:extLst>
              </p:cNvPr>
              <p:cNvSpPr txBox="1"/>
              <p:nvPr/>
            </p:nvSpPr>
            <p:spPr>
              <a:xfrm>
                <a:off x="3617818" y="2812046"/>
                <a:ext cx="2262158" cy="646331"/>
              </a:xfrm>
              <a:prstGeom prst="rect">
                <a:avLst/>
              </a:prstGeom>
              <a:noFill/>
            </p:spPr>
            <p:txBody>
              <a:bodyPr wrap="none" rtlCol="0">
                <a:spAutoFit/>
              </a:bodyPr>
              <a:lstStyle/>
              <a:p>
                <a:pPr algn="just"/>
                <a:r>
                  <a:rPr lang="zh-CN" altLang="en-US" dirty="0">
                    <a:latin typeface="微软雅黑" panose="020B0503020204020204" pitchFamily="34" charset="-122"/>
                    <a:ea typeface="微软雅黑" panose="020B0503020204020204" pitchFamily="34" charset="-122"/>
                  </a:rPr>
                  <a:t>系统结构性信息丢失</a:t>
                </a:r>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全息有最小尺度要求</a:t>
                </a:r>
              </a:p>
            </p:txBody>
          </p:sp>
          <p:sp>
            <p:nvSpPr>
              <p:cNvPr id="8" name="文本框 7">
                <a:extLst>
                  <a:ext uri="{FF2B5EF4-FFF2-40B4-BE49-F238E27FC236}">
                    <a16:creationId xmlns="" xmlns:a16="http://schemas.microsoft.com/office/drawing/2014/main" id="{A3B0A110-A889-DF8C-A29F-DDFD10328791}"/>
                  </a:ext>
                </a:extLst>
              </p:cNvPr>
              <p:cNvSpPr txBox="1"/>
              <p:nvPr/>
            </p:nvSpPr>
            <p:spPr>
              <a:xfrm>
                <a:off x="983431" y="3491191"/>
                <a:ext cx="4884619" cy="646331"/>
              </a:xfrm>
              <a:prstGeom prst="rect">
                <a:avLst/>
              </a:prstGeom>
              <a:noFill/>
            </p:spPr>
            <p:txBody>
              <a:bodyPr wrap="square" rtlCol="0">
                <a:spAutoFit/>
              </a:bodyPr>
              <a:lstStyle/>
              <a:p>
                <a:pPr algn="just"/>
                <a:r>
                  <a:rPr lang="zh-CN" altLang="en-US" dirty="0">
                    <a:latin typeface="微软雅黑" panose="020B0503020204020204" pitchFamily="34" charset="-122"/>
                    <a:ea typeface="微软雅黑" panose="020B0503020204020204" pitchFamily="34" charset="-122"/>
                  </a:rPr>
                  <a:t>距离太近，或者走进大楼，也看不到大楼的整体和结构性信息，全息也消失了。</a:t>
                </a:r>
              </a:p>
            </p:txBody>
          </p:sp>
        </p:grpSp>
        <p:sp>
          <p:nvSpPr>
            <p:cNvPr id="14" name="文本框 13">
              <a:extLst>
                <a:ext uri="{FF2B5EF4-FFF2-40B4-BE49-F238E27FC236}">
                  <a16:creationId xmlns="" xmlns:a16="http://schemas.microsoft.com/office/drawing/2014/main" id="{A33D70EF-1610-2EDB-EAE1-01FCC5A0CF74}"/>
                </a:ext>
              </a:extLst>
            </p:cNvPr>
            <p:cNvSpPr txBox="1"/>
            <p:nvPr/>
          </p:nvSpPr>
          <p:spPr>
            <a:xfrm>
              <a:off x="3364202" y="3518260"/>
              <a:ext cx="415498"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①</a:t>
              </a:r>
            </a:p>
          </p:txBody>
        </p:sp>
        <p:sp>
          <p:nvSpPr>
            <p:cNvPr id="32" name="文本框 31">
              <a:extLst>
                <a:ext uri="{FF2B5EF4-FFF2-40B4-BE49-F238E27FC236}">
                  <a16:creationId xmlns="" xmlns:a16="http://schemas.microsoft.com/office/drawing/2014/main" id="{50A47AF9-44D7-3CC6-AC84-7D2298B2F7FD}"/>
                </a:ext>
              </a:extLst>
            </p:cNvPr>
            <p:cNvSpPr txBox="1"/>
            <p:nvPr/>
          </p:nvSpPr>
          <p:spPr>
            <a:xfrm>
              <a:off x="665842" y="4196799"/>
              <a:ext cx="415498"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②</a:t>
              </a:r>
            </a:p>
          </p:txBody>
        </p:sp>
      </p:grpSp>
      <p:sp>
        <p:nvSpPr>
          <p:cNvPr id="34" name="文本框 33">
            <a:extLst>
              <a:ext uri="{FF2B5EF4-FFF2-40B4-BE49-F238E27FC236}">
                <a16:creationId xmlns="" xmlns:a16="http://schemas.microsoft.com/office/drawing/2014/main" id="{EF8593EF-2419-30CF-029E-D58BC3551E5C}"/>
              </a:ext>
            </a:extLst>
          </p:cNvPr>
          <p:cNvSpPr txBox="1"/>
          <p:nvPr/>
        </p:nvSpPr>
        <p:spPr>
          <a:xfrm>
            <a:off x="665842" y="4632011"/>
            <a:ext cx="5214134" cy="646331"/>
          </a:xfrm>
          <a:prstGeom prst="rect">
            <a:avLst/>
          </a:prstGeom>
          <a:noFill/>
        </p:spPr>
        <p:txBody>
          <a:bodyPr wrap="square" rtlCol="0">
            <a:spAutoFit/>
          </a:bodyPr>
          <a:lstStyle/>
          <a:p>
            <a:pPr algn="just"/>
            <a:r>
              <a:rPr lang="zh-CN" altLang="en-US" b="1" dirty="0" smtClean="0">
                <a:latin typeface="微软雅黑" panose="020B0503020204020204" pitchFamily="34" charset="-122"/>
                <a:ea typeface="微软雅黑" panose="020B0503020204020204" pitchFamily="34" charset="-122"/>
              </a:rPr>
              <a:t>局外人</a:t>
            </a:r>
            <a:r>
              <a:rPr lang="zh-CN" altLang="en-US" dirty="0">
                <a:latin typeface="微软雅黑" panose="020B0503020204020204" pitchFamily="34" charset="-122"/>
                <a:ea typeface="微软雅黑" panose="020B0503020204020204" pitchFamily="34" charset="-122"/>
              </a:rPr>
              <a:t>：状态①，看不到细节，可能看到全息；</a:t>
            </a:r>
            <a:endParaRPr lang="en-US" altLang="zh-CN" dirty="0">
              <a:latin typeface="微软雅黑" panose="020B0503020204020204" pitchFamily="34" charset="-122"/>
              <a:ea typeface="微软雅黑" panose="020B0503020204020204" pitchFamily="34" charset="-122"/>
            </a:endParaRPr>
          </a:p>
          <a:p>
            <a:pPr algn="just"/>
            <a:r>
              <a:rPr lang="zh-CN" altLang="en-US" b="1" dirty="0">
                <a:latin typeface="微软雅黑" panose="020B0503020204020204" pitchFamily="34" charset="-122"/>
                <a:ea typeface="微软雅黑" panose="020B0503020204020204" pitchFamily="34" charset="-122"/>
              </a:rPr>
              <a:t>信息人</a:t>
            </a:r>
            <a:r>
              <a:rPr lang="zh-CN" altLang="en-US" dirty="0">
                <a:latin typeface="微软雅黑" panose="020B0503020204020204" pitchFamily="34" charset="-122"/>
                <a:ea typeface="微软雅黑" panose="020B0503020204020204" pitchFamily="34" charset="-122"/>
              </a:rPr>
              <a:t>：状态②，全息被细节淹没，迷失在局部。</a:t>
            </a:r>
            <a:endParaRPr lang="en-US" altLang="zh-CN"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 xmlns:a16="http://schemas.microsoft.com/office/drawing/2014/main" id="{9BA9DF14-B6EB-0549-9544-142D8343EA84}"/>
              </a:ext>
            </a:extLst>
          </p:cNvPr>
          <p:cNvSpPr txBox="1"/>
          <p:nvPr/>
        </p:nvSpPr>
        <p:spPr>
          <a:xfrm>
            <a:off x="6323950" y="3212976"/>
            <a:ext cx="3660482" cy="523220"/>
          </a:xfrm>
          <a:prstGeom prst="rect">
            <a:avLst/>
          </a:prstGeom>
          <a:noFill/>
        </p:spPr>
        <p:txBody>
          <a:bodyPr wrap="square" rtlCol="0">
            <a:spAutoFit/>
          </a:bodyPr>
          <a:lstStyle/>
          <a:p>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提供不同维度的全息</a:t>
            </a:r>
          </a:p>
        </p:txBody>
      </p:sp>
      <p:sp>
        <p:nvSpPr>
          <p:cNvPr id="7" name="文本框 6">
            <a:extLst>
              <a:ext uri="{FF2B5EF4-FFF2-40B4-BE49-F238E27FC236}">
                <a16:creationId xmlns="" xmlns:a16="http://schemas.microsoft.com/office/drawing/2014/main" id="{4C01EEF4-16A8-C6FA-19A5-C72299655A2E}"/>
              </a:ext>
            </a:extLst>
          </p:cNvPr>
          <p:cNvSpPr txBox="1"/>
          <p:nvPr/>
        </p:nvSpPr>
        <p:spPr>
          <a:xfrm>
            <a:off x="6344372" y="6020008"/>
            <a:ext cx="5416868" cy="461665"/>
          </a:xfrm>
          <a:prstGeom prst="rect">
            <a:avLst/>
          </a:prstGeom>
          <a:noFill/>
        </p:spPr>
        <p:txBody>
          <a:bodyPr wrap="none" rtlCol="0">
            <a:spAutoFit/>
          </a:bodyPr>
          <a:lstStyle/>
          <a:p>
            <a:pPr algn="ct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数据精度、频度等细节信息为全息服务</a:t>
            </a:r>
          </a:p>
        </p:txBody>
      </p:sp>
      <p:sp>
        <p:nvSpPr>
          <p:cNvPr id="10" name="文本框 9">
            <a:extLst>
              <a:ext uri="{FF2B5EF4-FFF2-40B4-BE49-F238E27FC236}">
                <a16:creationId xmlns="" xmlns:a16="http://schemas.microsoft.com/office/drawing/2014/main" id="{2536B192-4CF6-F2BB-7D9A-89897A4DCCC2}"/>
              </a:ext>
            </a:extLst>
          </p:cNvPr>
          <p:cNvSpPr txBox="1"/>
          <p:nvPr/>
        </p:nvSpPr>
        <p:spPr>
          <a:xfrm>
            <a:off x="6023992" y="541261"/>
            <a:ext cx="5214133" cy="400110"/>
          </a:xfrm>
          <a:prstGeom prst="rect">
            <a:avLst/>
          </a:prstGeom>
          <a:noFill/>
        </p:spPr>
        <p:txBody>
          <a:bodyPr wrap="square">
            <a:spAutoFit/>
          </a:bodyPr>
          <a:lstStyle/>
          <a:p>
            <a:r>
              <a:rPr lang="zh-CN" altLang="en-US" sz="20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超越当前维度、涌现出来的整体信息</a:t>
            </a:r>
            <a:endParaRPr lang="en-US" altLang="zh-CN" sz="20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 xmlns:a16="http://schemas.microsoft.com/office/drawing/2014/main" id="{AFB69849-B1B3-BA34-F33D-EFCF381C281A}"/>
              </a:ext>
            </a:extLst>
          </p:cNvPr>
          <p:cNvSpPr/>
          <p:nvPr/>
        </p:nvSpPr>
        <p:spPr>
          <a:xfrm>
            <a:off x="6344372" y="3736196"/>
            <a:ext cx="5169780" cy="2246769"/>
          </a:xfrm>
          <a:prstGeom prst="rect">
            <a:avLst/>
          </a:prstGeom>
        </p:spPr>
        <p:txBody>
          <a:bodyPr wrap="square">
            <a:spAutoFit/>
          </a:bodyPr>
          <a:lstStyle/>
          <a:p>
            <a:pPr algn="just"/>
            <a:r>
              <a:rPr lang="zh-CN" altLang="en-US" sz="2400" dirty="0">
                <a:solidFill>
                  <a:prstClr val="black"/>
                </a:solidFill>
                <a:latin typeface="微软雅黑" panose="020B0503020204020204" pitchFamily="34" charset="-122"/>
                <a:ea typeface="微软雅黑" panose="020B0503020204020204" pitchFamily="34" charset="-122"/>
              </a:rPr>
              <a:t>要站在各类用户的</a:t>
            </a:r>
            <a:r>
              <a:rPr lang="zh-CN" altLang="en-US" sz="2400" b="1" dirty="0">
                <a:solidFill>
                  <a:prstClr val="black"/>
                </a:solidFill>
                <a:latin typeface="微软雅黑" panose="020B0503020204020204" pitchFamily="34" charset="-122"/>
                <a:ea typeface="微软雅黑" panose="020B0503020204020204" pitchFamily="34" charset="-122"/>
              </a:rPr>
              <a:t>维度</a:t>
            </a:r>
            <a:r>
              <a:rPr lang="zh-CN" altLang="en-US" sz="2400"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尺度</a:t>
            </a:r>
            <a:r>
              <a:rPr lang="zh-CN" altLang="en-US" sz="2400"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层次</a:t>
            </a:r>
            <a:r>
              <a:rPr lang="zh-CN" altLang="en-US" sz="2400" dirty="0">
                <a:solidFill>
                  <a:prstClr val="black"/>
                </a:solidFill>
                <a:latin typeface="微软雅黑" panose="020B0503020204020204" pitchFamily="34" charset="-122"/>
                <a:ea typeface="微软雅黑" panose="020B0503020204020204" pitchFamily="34" charset="-122"/>
              </a:rPr>
              <a:t>上提供全息。</a:t>
            </a:r>
            <a:r>
              <a:rPr lang="zh-CN" altLang="en-US" sz="2000" dirty="0">
                <a:solidFill>
                  <a:prstClr val="black"/>
                </a:solidFill>
                <a:latin typeface="微软雅黑" panose="020B0503020204020204" pitchFamily="34" charset="-122"/>
                <a:ea typeface="微软雅黑" panose="020B0503020204020204" pitchFamily="34" charset="-122"/>
              </a:rPr>
              <a:t>不同的人需要的数据项目、精度、频度等是不同的。例如医院的全息：</a:t>
            </a:r>
            <a:endParaRPr lang="en-US" altLang="zh-CN" sz="2000" dirty="0">
              <a:solidFill>
                <a:prstClr val="black"/>
              </a:solidFill>
              <a:latin typeface="微软雅黑" panose="020B0503020204020204" pitchFamily="34" charset="-122"/>
              <a:ea typeface="微软雅黑" panose="020B0503020204020204" pitchFamily="34" charset="-122"/>
            </a:endParaRPr>
          </a:p>
          <a:p>
            <a:pPr marL="342900" indent="-257175" algn="just">
              <a:buFont typeface="Wingdings" panose="05000000000000000000" pitchFamily="2" charset="2"/>
              <a:buChar char="p"/>
            </a:pPr>
            <a:r>
              <a:rPr lang="zh-CN" altLang="en-US" dirty="0">
                <a:solidFill>
                  <a:prstClr val="black"/>
                </a:solidFill>
                <a:latin typeface="微软雅黑" panose="020B0503020204020204" pitchFamily="34" charset="-122"/>
                <a:ea typeface="微软雅黑" panose="020B0503020204020204" pitchFamily="34" charset="-122"/>
              </a:rPr>
              <a:t>外科：骨骼数据；→ 物探</a:t>
            </a:r>
            <a:endParaRPr lang="en-US" altLang="zh-CN" dirty="0">
              <a:solidFill>
                <a:prstClr val="black"/>
              </a:solidFill>
              <a:latin typeface="微软雅黑" panose="020B0503020204020204" pitchFamily="34" charset="-122"/>
              <a:ea typeface="微软雅黑" panose="020B0503020204020204" pitchFamily="34" charset="-122"/>
            </a:endParaRPr>
          </a:p>
          <a:p>
            <a:pPr marL="342900" indent="-257175" algn="just">
              <a:buFont typeface="Wingdings" panose="05000000000000000000" pitchFamily="2" charset="2"/>
              <a:buChar char="p"/>
            </a:pPr>
            <a:r>
              <a:rPr lang="zh-CN" altLang="en-US" dirty="0">
                <a:solidFill>
                  <a:prstClr val="black"/>
                </a:solidFill>
                <a:latin typeface="微软雅黑" panose="020B0503020204020204" pitchFamily="34" charset="-122"/>
                <a:ea typeface="微软雅黑" panose="020B0503020204020204" pitchFamily="34" charset="-122"/>
              </a:rPr>
              <a:t>内科：生理指标；→ 地质</a:t>
            </a:r>
            <a:endParaRPr lang="en-US" altLang="zh-CN" dirty="0">
              <a:solidFill>
                <a:prstClr val="black"/>
              </a:solidFill>
              <a:latin typeface="微软雅黑" panose="020B0503020204020204" pitchFamily="34" charset="-122"/>
              <a:ea typeface="微软雅黑" panose="020B0503020204020204" pitchFamily="34" charset="-122"/>
            </a:endParaRPr>
          </a:p>
          <a:p>
            <a:pPr marL="342900" indent="-257175" algn="just">
              <a:buFont typeface="Wingdings" panose="05000000000000000000" pitchFamily="2" charset="2"/>
              <a:buChar char="p"/>
            </a:pPr>
            <a:r>
              <a:rPr lang="zh-CN" altLang="en-US" dirty="0">
                <a:solidFill>
                  <a:prstClr val="black"/>
                </a:solidFill>
                <a:latin typeface="微软雅黑" panose="020B0503020204020204" pitchFamily="34" charset="-122"/>
                <a:ea typeface="微软雅黑" panose="020B0503020204020204" pitchFamily="34" charset="-122"/>
              </a:rPr>
              <a:t>精神科：心智指标；→ 组织建设</a:t>
            </a:r>
            <a:endParaRPr lang="en-US" altLang="zh-CN" dirty="0">
              <a:solidFill>
                <a:prstClr val="black"/>
              </a:solidFill>
              <a:latin typeface="微软雅黑" panose="020B0503020204020204" pitchFamily="34" charset="-122"/>
              <a:ea typeface="微软雅黑" panose="020B0503020204020204" pitchFamily="34" charset="-122"/>
            </a:endParaRPr>
          </a:p>
          <a:p>
            <a:pPr marL="342900" indent="-257175" algn="just">
              <a:buFont typeface="Wingdings" panose="05000000000000000000" pitchFamily="2" charset="2"/>
              <a:buChar char="p"/>
            </a:pPr>
            <a:r>
              <a:rPr lang="zh-CN" altLang="en-US" dirty="0">
                <a:solidFill>
                  <a:prstClr val="black"/>
                </a:solidFill>
                <a:latin typeface="微软雅黑" panose="020B0503020204020204" pitchFamily="34" charset="-122"/>
                <a:ea typeface="微软雅黑" panose="020B0503020204020204" pitchFamily="34" charset="-122"/>
              </a:rPr>
              <a:t>管理：人财物。→ 生产经营管理</a:t>
            </a: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591262" y="479706"/>
            <a:ext cx="5504737" cy="523220"/>
          </a:xfrm>
          <a:prstGeom prst="rect">
            <a:avLst/>
          </a:prstGeom>
          <a:noFill/>
        </p:spPr>
        <p:txBody>
          <a:bodyPr wrap="square" rtlCol="0">
            <a:spAutoFit/>
          </a:bodyPr>
          <a:lstStyle/>
          <a:p>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全息</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思维 </a:t>
            </a:r>
            <a:r>
              <a:rPr lang="en-US" altLang="zh-CN" sz="2800" b="1" dirty="0" smtClean="0">
                <a:solidFill>
                  <a:schemeClr val="accent1">
                    <a:lumMod val="75000"/>
                  </a:schemeClr>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800" b="1" dirty="0" smtClean="0">
                <a:solidFill>
                  <a:schemeClr val="accent1">
                    <a:lumMod val="75000"/>
                  </a:schemeClr>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更深刻的结构性思维</a:t>
            </a:r>
            <a:endParaRPr lang="zh-CN" altLang="en-US" sz="2800" b="1" dirty="0">
              <a:solidFill>
                <a:schemeClr val="accent1">
                  <a:lumMod val="75000"/>
                </a:schemeClr>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5" name="矩形 4"/>
          <p:cNvSpPr/>
          <p:nvPr/>
        </p:nvSpPr>
        <p:spPr>
          <a:xfrm>
            <a:off x="651773" y="5486103"/>
            <a:ext cx="5242271" cy="1077218"/>
          </a:xfrm>
          <a:prstGeom prst="rect">
            <a:avLst/>
          </a:prstGeom>
          <a:ln w="3175">
            <a:solidFill>
              <a:srgbClr val="C00000"/>
            </a:solidFill>
          </a:ln>
        </p:spPr>
        <p:txBody>
          <a:bodyPr wrap="square">
            <a:spAutoFit/>
          </a:bodyPr>
          <a:lstStyle/>
          <a:p>
            <a:pPr algn="dist"/>
            <a:r>
              <a:rPr lang="zh-CN" altLang="en-US" sz="32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数智化转型发展必须</a:t>
            </a:r>
            <a:r>
              <a:rPr lang="zh-CN" altLang="en-US" sz="3200" b="1"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把握企业系统的全息</a:t>
            </a:r>
            <a:r>
              <a:rPr lang="zh-CN" altLang="en-US" sz="32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，掌握方向</a:t>
            </a:r>
            <a:endParaRPr lang="en-US" altLang="zh-CN" sz="32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13928297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a:extLst>
              <a:ext uri="{FF2B5EF4-FFF2-40B4-BE49-F238E27FC236}">
                <a16:creationId xmlns="" xmlns:a16="http://schemas.microsoft.com/office/drawing/2014/main" id="{052D1C1F-7E43-EDB7-882C-A628978359E6}"/>
              </a:ext>
            </a:extLst>
          </p:cNvPr>
          <p:cNvCxnSpPr>
            <a:cxnSpLocks/>
          </p:cNvCxnSpPr>
          <p:nvPr/>
        </p:nvCxnSpPr>
        <p:spPr>
          <a:xfrm>
            <a:off x="6096000" y="1274720"/>
            <a:ext cx="0" cy="51277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 xmlns:a16="http://schemas.microsoft.com/office/drawing/2014/main" id="{B62E4AAF-C8BA-4C2B-F6D9-B01F78C7504A}"/>
              </a:ext>
            </a:extLst>
          </p:cNvPr>
          <p:cNvSpPr txBox="1"/>
          <p:nvPr/>
        </p:nvSpPr>
        <p:spPr>
          <a:xfrm>
            <a:off x="6323950" y="1114714"/>
            <a:ext cx="5276786" cy="954107"/>
          </a:xfrm>
          <a:prstGeom prst="rect">
            <a:avLst/>
          </a:prstGeom>
          <a:noFill/>
        </p:spPr>
        <p:txBody>
          <a:bodyPr wrap="square" rtlCol="0">
            <a:spAutoFit/>
          </a:bodyPr>
          <a:lstStyle/>
          <a:p>
            <a:pPr algn="dist"/>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数字化覆盖率达到</a:t>
            </a:r>
            <a:r>
              <a:rPr lang="en-US" altLang="zh-CN"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90%</a:t>
            </a:r>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以上，全息</a:t>
            </a:r>
            <a:r>
              <a:rPr lang="zh-CN" altLang="en-US" sz="2800" b="1" dirty="0" smtClean="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效果将会</a:t>
            </a:r>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显著涌现</a:t>
            </a:r>
            <a:r>
              <a:rPr lang="zh-CN" altLang="en-US" sz="2800" b="1" dirty="0" smtClean="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，将会</a:t>
            </a:r>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质变</a:t>
            </a:r>
          </a:p>
        </p:txBody>
      </p:sp>
      <p:sp>
        <p:nvSpPr>
          <p:cNvPr id="9" name="文本框 8">
            <a:extLst>
              <a:ext uri="{FF2B5EF4-FFF2-40B4-BE49-F238E27FC236}">
                <a16:creationId xmlns="" xmlns:a16="http://schemas.microsoft.com/office/drawing/2014/main" id="{C02EBB3A-4500-60C7-5AA6-D6DE5B9C5BD5}"/>
              </a:ext>
            </a:extLst>
          </p:cNvPr>
          <p:cNvSpPr txBox="1"/>
          <p:nvPr/>
        </p:nvSpPr>
        <p:spPr>
          <a:xfrm>
            <a:off x="591262" y="1097780"/>
            <a:ext cx="5276787" cy="523220"/>
          </a:xfrm>
          <a:prstGeom prst="rect">
            <a:avLst/>
          </a:prstGeom>
          <a:noFill/>
        </p:spPr>
        <p:txBody>
          <a:bodyPr wrap="square" rtlCol="0">
            <a:spAutoFit/>
          </a:bodyPr>
          <a:lstStyle/>
          <a:p>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软件量油等间接方法是全息思维</a:t>
            </a:r>
          </a:p>
        </p:txBody>
      </p:sp>
      <p:sp>
        <p:nvSpPr>
          <p:cNvPr id="17" name="矩形 16">
            <a:extLst>
              <a:ext uri="{FF2B5EF4-FFF2-40B4-BE49-F238E27FC236}">
                <a16:creationId xmlns="" xmlns:a16="http://schemas.microsoft.com/office/drawing/2014/main" id="{2DD2DC2F-71BB-470F-08BB-EB57E10A1F60}"/>
              </a:ext>
            </a:extLst>
          </p:cNvPr>
          <p:cNvSpPr/>
          <p:nvPr/>
        </p:nvSpPr>
        <p:spPr>
          <a:xfrm>
            <a:off x="638188" y="1576299"/>
            <a:ext cx="5385804" cy="4955203"/>
          </a:xfrm>
          <a:prstGeom prst="rect">
            <a:avLst/>
          </a:prstGeom>
        </p:spPr>
        <p:txBody>
          <a:bodyPr wrap="square">
            <a:spAutoFit/>
          </a:bodyPr>
          <a:lstStyle/>
          <a:p>
            <a:pPr algn="just"/>
            <a:r>
              <a:rPr lang="zh-CN" altLang="en-US" sz="2400" b="1" dirty="0">
                <a:solidFill>
                  <a:prstClr val="black"/>
                </a:solidFill>
                <a:latin typeface="微软雅黑" panose="020B0503020204020204" pitchFamily="34" charset="-122"/>
                <a:ea typeface="微软雅黑" panose="020B0503020204020204" pitchFamily="34" charset="-122"/>
              </a:rPr>
              <a:t>决策依据的相对性：</a:t>
            </a:r>
            <a:r>
              <a:rPr lang="zh-CN" altLang="en-US" sz="2400" dirty="0">
                <a:solidFill>
                  <a:prstClr val="black"/>
                </a:solidFill>
                <a:latin typeface="微软雅黑" panose="020B0503020204020204" pitchFamily="34" charset="-122"/>
                <a:ea typeface="微软雅黑" panose="020B0503020204020204" pitchFamily="34" charset="-122"/>
              </a:rPr>
              <a:t>决策是对“</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事物运动</a:t>
            </a:r>
            <a:r>
              <a:rPr lang="zh-CN" altLang="en-US" sz="2400" dirty="0">
                <a:solidFill>
                  <a:prstClr val="black"/>
                </a:solidFill>
                <a:latin typeface="微软雅黑" panose="020B0503020204020204" pitchFamily="34" charset="-122"/>
                <a:ea typeface="微软雅黑" panose="020B0503020204020204" pitchFamily="34" charset="-122"/>
              </a:rPr>
              <a:t>”的应对，</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主要依据系统各个参量的相对变化情况</a:t>
            </a:r>
            <a:r>
              <a:rPr lang="zh-CN" altLang="en-US" sz="2400" dirty="0">
                <a:solidFill>
                  <a:prstClr val="black"/>
                </a:solidFill>
                <a:latin typeface="微软雅黑" panose="020B0503020204020204" pitchFamily="34" charset="-122"/>
                <a:ea typeface="微软雅黑" panose="020B0503020204020204" pitchFamily="34" charset="-122"/>
              </a:rPr>
              <a:t>，而其绝对值往往只起次要作用。这是因为，变化趋势是一种相对的，而相对性才能体现结构信息，即全息。参量变化由两个维度决定：</a:t>
            </a:r>
            <a:endParaRPr lang="en-US" altLang="zh-CN" sz="2400" dirty="0">
              <a:solidFill>
                <a:prstClr val="black"/>
              </a:solidFill>
              <a:latin typeface="微软雅黑" panose="020B0503020204020204" pitchFamily="34" charset="-122"/>
              <a:ea typeface="微软雅黑" panose="020B0503020204020204" pitchFamily="34" charset="-122"/>
            </a:endParaRPr>
          </a:p>
          <a:p>
            <a:pPr marL="800100" lvl="1" indent="-342900" algn="just">
              <a:buFont typeface="Wingdings" panose="05000000000000000000" pitchFamily="2" charset="2"/>
              <a:buChar char="p"/>
            </a:pPr>
            <a:r>
              <a:rPr lang="zh-CN" altLang="en-US" sz="2000" dirty="0">
                <a:solidFill>
                  <a:prstClr val="black"/>
                </a:solidFill>
                <a:latin typeface="微软雅黑" panose="020B0503020204020204" pitchFamily="34" charset="-122"/>
                <a:ea typeface="微软雅黑" panose="020B0503020204020204" pitchFamily="34" charset="-122"/>
              </a:rPr>
              <a:t>参量值的涨落：</a:t>
            </a:r>
            <a:r>
              <a:rPr lang="zh-CN" altLang="en-US" dirty="0">
                <a:solidFill>
                  <a:prstClr val="black"/>
                </a:solidFill>
                <a:latin typeface="微软雅黑" panose="020B0503020204020204" pitchFamily="34" charset="-122"/>
                <a:ea typeface="微软雅黑" panose="020B0503020204020204" pitchFamily="34" charset="-122"/>
              </a:rPr>
              <a:t>空间维度</a:t>
            </a:r>
            <a:endParaRPr lang="en-US" altLang="zh-CN" sz="2000" dirty="0">
              <a:solidFill>
                <a:prstClr val="black"/>
              </a:solidFill>
              <a:latin typeface="微软雅黑" panose="020B0503020204020204" pitchFamily="34" charset="-122"/>
              <a:ea typeface="微软雅黑" panose="020B0503020204020204" pitchFamily="34" charset="-122"/>
            </a:endParaRPr>
          </a:p>
          <a:p>
            <a:pPr marL="800100" lvl="1" indent="-342900" algn="just">
              <a:buFont typeface="Wingdings" panose="05000000000000000000" pitchFamily="2" charset="2"/>
              <a:buChar char="p"/>
            </a:pPr>
            <a:r>
              <a:rPr lang="zh-CN" altLang="en-US" sz="2000" dirty="0">
                <a:solidFill>
                  <a:prstClr val="black"/>
                </a:solidFill>
                <a:latin typeface="微软雅黑" panose="020B0503020204020204" pitchFamily="34" charset="-122"/>
                <a:ea typeface="微软雅黑" panose="020B0503020204020204" pitchFamily="34" charset="-122"/>
              </a:rPr>
              <a:t>采样的时间间隔：</a:t>
            </a:r>
            <a:r>
              <a:rPr lang="zh-CN" altLang="en-US" dirty="0">
                <a:solidFill>
                  <a:prstClr val="black"/>
                </a:solidFill>
                <a:latin typeface="微软雅黑" panose="020B0503020204020204" pitchFamily="34" charset="-122"/>
                <a:ea typeface="微软雅黑" panose="020B0503020204020204" pitchFamily="34" charset="-122"/>
              </a:rPr>
              <a:t>时间维度</a:t>
            </a:r>
            <a:endParaRPr lang="en-US" altLang="zh-CN" sz="2000" dirty="0">
              <a:solidFill>
                <a:prstClr val="black"/>
              </a:solidFill>
              <a:latin typeface="微软雅黑" panose="020B0503020204020204" pitchFamily="34" charset="-122"/>
              <a:ea typeface="微软雅黑" panose="020B0503020204020204" pitchFamily="34" charset="-122"/>
            </a:endParaRPr>
          </a:p>
          <a:p>
            <a:pPr algn="just"/>
            <a:r>
              <a:rPr lang="zh-CN" altLang="en-US" sz="2000" b="1" dirty="0">
                <a:solidFill>
                  <a:prstClr val="black"/>
                </a:solidFill>
                <a:latin typeface="微软雅黑" panose="020B0503020204020204" pitchFamily="34" charset="-122"/>
                <a:ea typeface="微软雅黑" panose="020B0503020204020204" pitchFamily="34" charset="-122"/>
              </a:rPr>
              <a:t>手工量油：</a:t>
            </a:r>
            <a:r>
              <a:rPr lang="zh-CN" altLang="en-US" sz="2000" dirty="0">
                <a:solidFill>
                  <a:prstClr val="black"/>
                </a:solidFill>
                <a:latin typeface="微软雅黑" panose="020B0503020204020204" pitchFamily="34" charset="-122"/>
                <a:ea typeface="微软雅黑" panose="020B0503020204020204" pitchFamily="34" charset="-122"/>
              </a:rPr>
              <a:t>采集频度低</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精度高？</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造假</a:t>
            </a:r>
            <a:endParaRPr lang="en-US" altLang="zh-CN" sz="2000" dirty="0">
              <a:solidFill>
                <a:prstClr val="black"/>
              </a:solidFill>
              <a:latin typeface="微软雅黑" panose="020B0503020204020204" pitchFamily="34" charset="-122"/>
              <a:ea typeface="微软雅黑" panose="020B0503020204020204" pitchFamily="34" charset="-122"/>
            </a:endParaRPr>
          </a:p>
          <a:p>
            <a:pPr algn="just"/>
            <a:r>
              <a:rPr lang="zh-CN" altLang="en-US" sz="2000" b="1" dirty="0">
                <a:solidFill>
                  <a:prstClr val="black"/>
                </a:solidFill>
                <a:latin typeface="微软雅黑" panose="020B0503020204020204" pitchFamily="34" charset="-122"/>
                <a:ea typeface="微软雅黑" panose="020B0503020204020204" pitchFamily="34" charset="-122"/>
              </a:rPr>
              <a:t>力参量油：</a:t>
            </a:r>
            <a:r>
              <a:rPr lang="zh-CN" altLang="en-US" sz="2000" dirty="0">
                <a:solidFill>
                  <a:prstClr val="black"/>
                </a:solidFill>
                <a:latin typeface="微软雅黑" panose="020B0503020204020204" pitchFamily="34" charset="-122"/>
                <a:ea typeface="微软雅黑" panose="020B0503020204020204" pitchFamily="34" charset="-122"/>
              </a:rPr>
              <a:t>采集频度高</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精度较高</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成本高</a:t>
            </a:r>
            <a:endParaRPr lang="en-US" altLang="zh-CN" sz="2000" dirty="0">
              <a:solidFill>
                <a:prstClr val="black"/>
              </a:solidFill>
              <a:latin typeface="微软雅黑" panose="020B0503020204020204" pitchFamily="34" charset="-122"/>
              <a:ea typeface="微软雅黑" panose="020B0503020204020204" pitchFamily="34" charset="-122"/>
            </a:endParaRPr>
          </a:p>
          <a:p>
            <a:pPr algn="just"/>
            <a:r>
              <a:rPr lang="zh-CN" altLang="en-US" sz="2000" b="1" dirty="0">
                <a:solidFill>
                  <a:prstClr val="black"/>
                </a:solidFill>
                <a:latin typeface="微软雅黑" panose="020B0503020204020204" pitchFamily="34" charset="-122"/>
                <a:ea typeface="微软雅黑" panose="020B0503020204020204" pitchFamily="34" charset="-122"/>
              </a:rPr>
              <a:t>电参</a:t>
            </a:r>
            <a:r>
              <a:rPr lang="en-US" altLang="zh-CN" sz="2000" b="1" dirty="0">
                <a:solidFill>
                  <a:prstClr val="black"/>
                </a:solidFill>
                <a:latin typeface="微软雅黑" panose="020B0503020204020204" pitchFamily="34" charset="-122"/>
                <a:ea typeface="微软雅黑" panose="020B0503020204020204" pitchFamily="34" charset="-122"/>
              </a:rPr>
              <a:t>+</a:t>
            </a:r>
            <a:r>
              <a:rPr lang="zh-CN" altLang="en-US" sz="2000" b="1" dirty="0">
                <a:solidFill>
                  <a:prstClr val="black"/>
                </a:solidFill>
                <a:latin typeface="微软雅黑" panose="020B0503020204020204" pitchFamily="34" charset="-122"/>
                <a:ea typeface="微软雅黑" panose="020B0503020204020204" pitchFamily="34" charset="-122"/>
              </a:rPr>
              <a:t>软件量油：</a:t>
            </a:r>
            <a:r>
              <a:rPr lang="zh-CN" altLang="en-US" sz="2000" dirty="0">
                <a:solidFill>
                  <a:prstClr val="black"/>
                </a:solidFill>
                <a:latin typeface="微软雅黑" panose="020B0503020204020204" pitchFamily="34" charset="-122"/>
                <a:ea typeface="微软雅黑" panose="020B0503020204020204" pitchFamily="34" charset="-122"/>
              </a:rPr>
              <a:t>采集频度高</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精度低</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成本低</a:t>
            </a:r>
            <a:endParaRPr lang="en-US" altLang="zh-CN" sz="2000" dirty="0">
              <a:solidFill>
                <a:prstClr val="black"/>
              </a:solidFill>
              <a:latin typeface="微软雅黑" panose="020B0503020204020204" pitchFamily="34" charset="-122"/>
              <a:ea typeface="微软雅黑" panose="020B0503020204020204" pitchFamily="34" charset="-122"/>
            </a:endParaRPr>
          </a:p>
          <a:p>
            <a:pPr algn="just"/>
            <a:r>
              <a:rPr lang="zh-CN" altLang="en-US" sz="24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软件量油精度虽低，但可用软件和大数据技术校正，相对变化情况（即全息）可以获得，能够满足一般决策</a:t>
            </a:r>
            <a:r>
              <a:rPr lang="zh-CN" altLang="en-US" sz="2400" dirty="0">
                <a:solidFill>
                  <a:prstClr val="black"/>
                </a:solidFill>
                <a:latin typeface="微软雅黑" panose="020B0503020204020204" pitchFamily="34" charset="-122"/>
                <a:ea typeface="微软雅黑" panose="020B0503020204020204" pitchFamily="34" charset="-122"/>
              </a:rPr>
              <a:t>。</a:t>
            </a:r>
          </a:p>
        </p:txBody>
      </p:sp>
      <p:sp>
        <p:nvSpPr>
          <p:cNvPr id="3" name="标注: 下箭头 2">
            <a:extLst>
              <a:ext uri="{FF2B5EF4-FFF2-40B4-BE49-F238E27FC236}">
                <a16:creationId xmlns="" xmlns:a16="http://schemas.microsoft.com/office/drawing/2014/main" id="{64431ADB-455B-7886-7664-C24C52B4081E}"/>
              </a:ext>
            </a:extLst>
          </p:cNvPr>
          <p:cNvSpPr/>
          <p:nvPr/>
        </p:nvSpPr>
        <p:spPr>
          <a:xfrm>
            <a:off x="6344372" y="2128931"/>
            <a:ext cx="5169780" cy="2442270"/>
          </a:xfrm>
          <a:prstGeom prst="downArrowCallout">
            <a:avLst>
              <a:gd name="adj1" fmla="val 58049"/>
              <a:gd name="adj2" fmla="val 50429"/>
              <a:gd name="adj3" fmla="val 4969"/>
              <a:gd name="adj4" fmla="val 93789"/>
            </a:avLst>
          </a:prstGeom>
          <a:solidFill>
            <a:srgbClr val="C00000"/>
          </a:solidFill>
          <a:ln>
            <a:solidFill>
              <a:srgbClr val="C00000"/>
            </a:solidFill>
          </a:ln>
          <a:effectLst>
            <a:outerShdw blurRad="50800" dist="38100" dir="2700000" algn="tl" rotWithShape="0">
              <a:prstClr val="black">
                <a:alpha val="40000"/>
              </a:prstClr>
            </a:outerShdw>
          </a:effectLst>
        </p:spPr>
        <p:txBody>
          <a:bodyPr wrap="square">
            <a:spAutoFit/>
          </a:bodyPr>
          <a:lstStyle/>
          <a:p>
            <a:pPr marL="342900" indent="-342900" algn="just">
              <a:buFont typeface="Wingdings" panose="05000000000000000000" pitchFamily="2" charset="2"/>
              <a:buChar char="p"/>
            </a:pPr>
            <a:r>
              <a:rPr lang="zh-CN" altLang="en-US" sz="2400" dirty="0">
                <a:solidFill>
                  <a:schemeClr val="bg1"/>
                </a:solidFill>
                <a:latin typeface="微软雅黑" panose="020B0503020204020204" pitchFamily="34" charset="-122"/>
                <a:ea typeface="微软雅黑" panose="020B0503020204020204" pitchFamily="34" charset="-122"/>
              </a:rPr>
              <a:t>全息思维就是</a:t>
            </a:r>
            <a:r>
              <a:rPr lang="zh-CN" altLang="en-US"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整体性优先</a:t>
            </a:r>
            <a:r>
              <a:rPr lang="zh-CN" altLang="en-US" sz="2400" dirty="0">
                <a:solidFill>
                  <a:schemeClr val="bg1"/>
                </a:solidFill>
                <a:latin typeface="微软雅黑" panose="020B0503020204020204" pitchFamily="34" charset="-122"/>
                <a:ea typeface="微软雅黑" panose="020B0503020204020204" pitchFamily="34" charset="-122"/>
              </a:rPr>
              <a:t>思维，就是尽快形成</a:t>
            </a:r>
            <a:r>
              <a:rPr lang="zh-CN" altLang="en-US"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系统大结构</a:t>
            </a:r>
            <a:r>
              <a:rPr lang="zh-CN" altLang="en-US" sz="2400" dirty="0">
                <a:solidFill>
                  <a:schemeClr val="bg1"/>
                </a:solidFill>
                <a:latin typeface="微软雅黑" panose="020B0503020204020204" pitchFamily="34" charset="-122"/>
                <a:ea typeface="微软雅黑" panose="020B0503020204020204" pitchFamily="34" charset="-122"/>
              </a:rPr>
              <a:t>，</a:t>
            </a:r>
            <a:r>
              <a:rPr lang="zh-CN" altLang="en-US"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先解决完整性问题，再逐步精确优化</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因为系统的效益涌现来自于其整体性。</a:t>
            </a:r>
          </a:p>
          <a:p>
            <a:pPr marL="342900" indent="-342900" algn="just">
              <a:buFont typeface="Wingdings" panose="05000000000000000000" pitchFamily="2" charset="2"/>
              <a:buChar char="p"/>
            </a:pPr>
            <a:r>
              <a:rPr lang="zh-CN" altLang="en-US" sz="2400" dirty="0">
                <a:solidFill>
                  <a:schemeClr val="bg1"/>
                </a:solidFill>
                <a:latin typeface="微软雅黑" panose="020B0503020204020204" pitchFamily="34" charset="-122"/>
                <a:ea typeface="微软雅黑" panose="020B0503020204020204" pitchFamily="34" charset="-122"/>
              </a:rPr>
              <a:t>构建全息所需要的基础数据需要达到</a:t>
            </a:r>
            <a:r>
              <a:rPr lang="zh-CN" altLang="en-US"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一定规模</a:t>
            </a:r>
            <a:r>
              <a:rPr lang="zh-CN" altLang="en-US" sz="2400" dirty="0">
                <a:solidFill>
                  <a:schemeClr val="bg1"/>
                </a:solidFill>
                <a:latin typeface="微软雅黑" panose="020B0503020204020204" pitchFamily="34" charset="-122"/>
                <a:ea typeface="微软雅黑" panose="020B0503020204020204" pitchFamily="34" charset="-122"/>
              </a:rPr>
              <a:t>。</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 xmlns:a16="http://schemas.microsoft.com/office/drawing/2014/main" id="{D4198733-D8DC-1A5C-5920-276588530D44}"/>
              </a:ext>
            </a:extLst>
          </p:cNvPr>
          <p:cNvSpPr txBox="1"/>
          <p:nvPr/>
        </p:nvSpPr>
        <p:spPr>
          <a:xfrm>
            <a:off x="6334161" y="5495949"/>
            <a:ext cx="5190201" cy="923330"/>
          </a:xfrm>
          <a:prstGeom prst="rect">
            <a:avLst/>
          </a:prstGeom>
          <a:noFill/>
        </p:spPr>
        <p:txBody>
          <a:bodyPr wrap="square">
            <a:spAutoFit/>
          </a:bodyPr>
          <a:lstStyle/>
          <a:p>
            <a:pPr algn="just"/>
            <a:r>
              <a:rPr lang="zh-CN" altLang="en-US" dirty="0" smtClean="0">
                <a:solidFill>
                  <a:prstClr val="black"/>
                </a:solidFill>
                <a:latin typeface="微软雅黑" panose="020B0503020204020204" pitchFamily="34" charset="-122"/>
                <a:ea typeface="微软雅黑" panose="020B0503020204020204" pitchFamily="34" charset="-122"/>
              </a:rPr>
              <a:t>低于</a:t>
            </a:r>
            <a:r>
              <a:rPr lang="en-US" altLang="zh-CN" dirty="0" smtClean="0">
                <a:solidFill>
                  <a:prstClr val="black"/>
                </a:solidFill>
                <a:latin typeface="微软雅黑" panose="020B0503020204020204" pitchFamily="34" charset="-122"/>
                <a:ea typeface="微软雅黑" panose="020B0503020204020204" pitchFamily="34" charset="-122"/>
              </a:rPr>
              <a:t>50%</a:t>
            </a:r>
            <a:r>
              <a:rPr lang="zh-CN" altLang="en-US" dirty="0">
                <a:solidFill>
                  <a:prstClr val="black"/>
                </a:solidFill>
                <a:latin typeface="微软雅黑" panose="020B0503020204020204" pitchFamily="34" charset="-122"/>
                <a:ea typeface="微软雅黑" panose="020B0503020204020204" pitchFamily="34" charset="-122"/>
              </a:rPr>
              <a:t>的数字化总体覆盖率</a:t>
            </a:r>
            <a:r>
              <a:rPr lang="zh-CN" altLang="en-US" dirty="0" smtClean="0">
                <a:solidFill>
                  <a:prstClr val="black"/>
                </a:solidFill>
                <a:latin typeface="微软雅黑" panose="020B0503020204020204" pitchFamily="34" charset="-122"/>
                <a:ea typeface="微软雅黑" panose="020B0503020204020204" pitchFamily="34" charset="-122"/>
              </a:rPr>
              <a:t>，难以</a:t>
            </a:r>
            <a:r>
              <a:rPr lang="zh-CN" altLang="en-US" dirty="0">
                <a:solidFill>
                  <a:prstClr val="black"/>
                </a:solidFill>
                <a:latin typeface="微软雅黑" panose="020B0503020204020204" pitchFamily="34" charset="-122"/>
                <a:ea typeface="微软雅黑" panose="020B0503020204020204" pitchFamily="34" charset="-122"/>
              </a:rPr>
              <a:t>实现量变到质变的飞跃</a:t>
            </a:r>
            <a:r>
              <a:rPr lang="zh-CN" altLang="en-US" dirty="0" smtClean="0">
                <a:solidFill>
                  <a:prstClr val="black"/>
                </a:solidFill>
                <a:latin typeface="微软雅黑" panose="020B0503020204020204" pitchFamily="34" charset="-122"/>
                <a:ea typeface="微软雅黑" panose="020B0503020204020204" pitchFamily="34" charset="-122"/>
              </a:rPr>
              <a:t>。各单位</a:t>
            </a:r>
            <a:r>
              <a:rPr lang="zh-CN" altLang="en-US" dirty="0">
                <a:solidFill>
                  <a:prstClr val="black"/>
                </a:solidFill>
                <a:latin typeface="微软雅黑" panose="020B0503020204020204" pitchFamily="34" charset="-122"/>
                <a:ea typeface="微软雅黑" panose="020B0503020204020204" pitchFamily="34" charset="-122"/>
              </a:rPr>
              <a:t>做的再好也还是局部，涌现性受限。试点已得到</a:t>
            </a:r>
            <a:r>
              <a:rPr lang="zh-CN" altLang="en-US" dirty="0" smtClean="0">
                <a:solidFill>
                  <a:prstClr val="black"/>
                </a:solidFill>
                <a:latin typeface="微软雅黑" panose="020B0503020204020204" pitchFamily="34" charset="-122"/>
                <a:ea typeface="微软雅黑" panose="020B0503020204020204" pitchFamily="34" charset="-122"/>
              </a:rPr>
              <a:t>验证后迅速</a:t>
            </a:r>
            <a:r>
              <a:rPr lang="zh-CN" altLang="en-US" dirty="0">
                <a:solidFill>
                  <a:prstClr val="black"/>
                </a:solidFill>
                <a:latin typeface="微软雅黑" panose="020B0503020204020204" pitchFamily="34" charset="-122"/>
                <a:ea typeface="微软雅黑" panose="020B0503020204020204" pitchFamily="34" charset="-122"/>
              </a:rPr>
              <a:t>实现高覆盖</a:t>
            </a:r>
            <a:r>
              <a:rPr lang="zh-CN" altLang="en-US" dirty="0" smtClean="0">
                <a:solidFill>
                  <a:prstClr val="black"/>
                </a:solidFill>
                <a:latin typeface="微软雅黑" panose="020B0503020204020204" pitchFamily="34" charset="-122"/>
                <a:ea typeface="微软雅黑" panose="020B0503020204020204" pitchFamily="34" charset="-122"/>
              </a:rPr>
              <a:t>！</a:t>
            </a: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 xmlns:a16="http://schemas.microsoft.com/office/drawing/2014/main" id="{1031D171-525D-7664-765C-61648FD97E09}"/>
              </a:ext>
            </a:extLst>
          </p:cNvPr>
          <p:cNvSpPr txBox="1"/>
          <p:nvPr/>
        </p:nvSpPr>
        <p:spPr>
          <a:xfrm>
            <a:off x="6361893" y="4652534"/>
            <a:ext cx="5134739" cy="584775"/>
          </a:xfrm>
          <a:prstGeom prst="rect">
            <a:avLst/>
          </a:prstGeom>
          <a:solidFill>
            <a:srgbClr val="C00000"/>
          </a:solidFill>
          <a:effectLst>
            <a:outerShdw blurRad="50800" dist="38100" dir="2700000" algn="tl" rotWithShape="0">
              <a:prstClr val="black">
                <a:alpha val="40000"/>
              </a:prstClr>
            </a:outerShdw>
          </a:effectLst>
        </p:spPr>
        <p:txBody>
          <a:bodyPr wrap="none" rtlCol="0">
            <a:spAutoFit/>
          </a:bodyPr>
          <a:lstStyle/>
          <a:p>
            <a:pPr algn="ctr"/>
            <a:r>
              <a:rPr lang="zh-CN" altLang="en-US" sz="32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以最快速度达到</a:t>
            </a:r>
            <a:r>
              <a:rPr lang="en-US" altLang="zh-CN" sz="32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90%</a:t>
            </a:r>
            <a:r>
              <a:rPr lang="zh-CN" altLang="en-US" sz="32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覆盖率</a:t>
            </a:r>
          </a:p>
        </p:txBody>
      </p:sp>
      <p:sp>
        <p:nvSpPr>
          <p:cNvPr id="10" name="文本框 9"/>
          <p:cNvSpPr txBox="1"/>
          <p:nvPr/>
        </p:nvSpPr>
        <p:spPr>
          <a:xfrm>
            <a:off x="591263" y="479706"/>
            <a:ext cx="1785404" cy="523220"/>
          </a:xfrm>
          <a:prstGeom prst="rect">
            <a:avLst/>
          </a:prstGeom>
          <a:noFill/>
        </p:spPr>
        <p:txBody>
          <a:bodyPr wrap="square" rtlCol="0">
            <a:spAutoFit/>
          </a:bodyPr>
          <a:lstStyle/>
          <a:p>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全息</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思维</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48080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297033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370167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92426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5680C033-DF92-5C46-737F-50CAEAFF88B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761204" y="4031029"/>
            <a:ext cx="1136169" cy="1030153"/>
          </a:xfrm>
          <a:prstGeom prst="ellipse">
            <a:avLst/>
          </a:prstGeom>
          <a:ln>
            <a:noFill/>
          </a:ln>
          <a:effectLst>
            <a:softEdge rad="112500"/>
          </a:effectLst>
        </p:spPr>
      </p:pic>
      <p:pic>
        <p:nvPicPr>
          <p:cNvPr id="2050" name="Picture 2">
            <a:extLst>
              <a:ext uri="{FF2B5EF4-FFF2-40B4-BE49-F238E27FC236}">
                <a16:creationId xmlns="" xmlns:a16="http://schemas.microsoft.com/office/drawing/2014/main" id="{E93498EE-65FA-7232-B911-6FF9AE4C98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749" t="28381" r="359" b="34979"/>
          <a:stretch/>
        </p:blipFill>
        <p:spPr bwMode="auto">
          <a:xfrm>
            <a:off x="8313066" y="4229782"/>
            <a:ext cx="912615" cy="7166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 xmlns:a16="http://schemas.microsoft.com/office/drawing/2014/main" id="{32828EB3-E25C-FD2B-AB28-A2A98025CB8C}"/>
              </a:ext>
            </a:extLst>
          </p:cNvPr>
          <p:cNvSpPr txBox="1"/>
          <p:nvPr/>
        </p:nvSpPr>
        <p:spPr>
          <a:xfrm>
            <a:off x="4637108" y="539748"/>
            <a:ext cx="2917785" cy="748988"/>
          </a:xfrm>
          <a:prstGeom prst="rect">
            <a:avLst/>
          </a:prstGeom>
          <a:noFill/>
        </p:spPr>
        <p:txBody>
          <a:bodyPr wrap="none" rtlCol="0">
            <a:spAutoFit/>
          </a:bodyPr>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全息与共振</a:t>
            </a:r>
          </a:p>
        </p:txBody>
      </p:sp>
      <p:pic>
        <p:nvPicPr>
          <p:cNvPr id="1026" name="Picture 2">
            <a:extLst>
              <a:ext uri="{FF2B5EF4-FFF2-40B4-BE49-F238E27FC236}">
                <a16:creationId xmlns="" xmlns:a16="http://schemas.microsoft.com/office/drawing/2014/main" id="{B45B1BC3-64CE-AD78-283C-E01AC30CFFBE}"/>
              </a:ext>
            </a:extLst>
          </p:cNvPr>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292" y="1412776"/>
            <a:ext cx="2208245" cy="15078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 xmlns:a16="http://schemas.microsoft.com/office/drawing/2014/main" id="{E18F7C9B-C207-7236-89FA-9CC8D13F2292}"/>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62566" y="1412776"/>
            <a:ext cx="2208245" cy="15078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 xmlns:a16="http://schemas.microsoft.com/office/drawing/2014/main" id="{992BE370-C825-6603-1EAC-28ED376F78BC}"/>
              </a:ext>
            </a:extLst>
          </p:cNvPr>
          <p:cNvPicPr preferRelativeResize="0">
            <a:picLocks noChangeArrowheads="1"/>
          </p:cNvPicPr>
          <p:nvPr/>
        </p:nvPicPr>
        <p:blipFill rotWithShape="1">
          <a:blip r:embed="rId6" cstate="print">
            <a:extLst>
              <a:ext uri="{28A0092B-C50C-407E-A947-70E740481C1C}">
                <a14:useLocalDpi xmlns:a14="http://schemas.microsoft.com/office/drawing/2010/main" val="0"/>
              </a:ext>
            </a:extLst>
          </a:blip>
          <a:srcRect t="8619" b="31488"/>
          <a:stretch/>
        </p:blipFill>
        <p:spPr bwMode="auto">
          <a:xfrm>
            <a:off x="7289112" y="1412776"/>
            <a:ext cx="2208245" cy="15078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 xmlns:a16="http://schemas.microsoft.com/office/drawing/2014/main" id="{96573DAC-5FEA-208B-C198-0859268DB709}"/>
              </a:ext>
            </a:extLst>
          </p:cNvPr>
          <p:cNvPicPr preferRelativeResize="0">
            <a:picLocks/>
          </p:cNvPicPr>
          <p:nvPr/>
        </p:nvPicPr>
        <p:blipFill rotWithShape="1">
          <a:blip r:embed="rId7" cstate="print">
            <a:extLst>
              <a:ext uri="{28A0092B-C50C-407E-A947-70E740481C1C}">
                <a14:useLocalDpi xmlns:a14="http://schemas.microsoft.com/office/drawing/2010/main" val="0"/>
              </a:ext>
            </a:extLst>
          </a:blip>
          <a:srcRect l="7475" r="9838"/>
          <a:stretch/>
        </p:blipFill>
        <p:spPr>
          <a:xfrm>
            <a:off x="9552384" y="1412776"/>
            <a:ext cx="2208245" cy="1507865"/>
          </a:xfrm>
          <a:prstGeom prst="rect">
            <a:avLst/>
          </a:prstGeom>
          <a:ln>
            <a:noFill/>
          </a:ln>
          <a:effectLst>
            <a:outerShdw blurRad="292100" dist="139700" dir="2700000" algn="tl" rotWithShape="0">
              <a:srgbClr val="333333">
                <a:alpha val="65000"/>
              </a:srgbClr>
            </a:outerShdw>
          </a:effectLst>
        </p:spPr>
      </p:pic>
      <p:sp>
        <p:nvSpPr>
          <p:cNvPr id="12" name="文本框 11">
            <a:extLst>
              <a:ext uri="{FF2B5EF4-FFF2-40B4-BE49-F238E27FC236}">
                <a16:creationId xmlns="" xmlns:a16="http://schemas.microsoft.com/office/drawing/2014/main" id="{C4F7C712-D261-0353-CDA6-2252F502BABC}"/>
              </a:ext>
            </a:extLst>
          </p:cNvPr>
          <p:cNvSpPr txBox="1"/>
          <p:nvPr/>
        </p:nvSpPr>
        <p:spPr>
          <a:xfrm>
            <a:off x="895530" y="2860673"/>
            <a:ext cx="1415772" cy="461665"/>
          </a:xfrm>
          <a:prstGeom prst="rect">
            <a:avLst/>
          </a:prstGeom>
          <a:noFill/>
        </p:spPr>
        <p:txBody>
          <a:bodyPr wrap="none" rtlCol="0">
            <a:spAutoFit/>
          </a:bodyPr>
          <a:lstStyle/>
          <a:p>
            <a:pPr algn="ctr"/>
            <a:r>
              <a:rPr lang="zh-CN" altLang="en-US" sz="2400" dirty="0">
                <a:latin typeface="微软雅黑 Light" panose="020B0502040204020203" pitchFamily="34" charset="-122"/>
                <a:ea typeface="微软雅黑 Light" panose="020B0502040204020203" pitchFamily="34" charset="-122"/>
              </a:rPr>
              <a:t>物理共振</a:t>
            </a:r>
          </a:p>
        </p:txBody>
      </p:sp>
      <p:sp>
        <p:nvSpPr>
          <p:cNvPr id="14" name="文本框 13">
            <a:extLst>
              <a:ext uri="{FF2B5EF4-FFF2-40B4-BE49-F238E27FC236}">
                <a16:creationId xmlns="" xmlns:a16="http://schemas.microsoft.com/office/drawing/2014/main" id="{B757F79D-D759-3567-1943-6E44BA4CBA9A}"/>
              </a:ext>
            </a:extLst>
          </p:cNvPr>
          <p:cNvSpPr txBox="1"/>
          <p:nvPr/>
        </p:nvSpPr>
        <p:spPr>
          <a:xfrm>
            <a:off x="3158803" y="2860673"/>
            <a:ext cx="1415772" cy="461665"/>
          </a:xfrm>
          <a:prstGeom prst="rect">
            <a:avLst/>
          </a:prstGeom>
          <a:noFill/>
        </p:spPr>
        <p:txBody>
          <a:bodyPr wrap="none" rtlCol="0">
            <a:spAutoFit/>
          </a:bodyPr>
          <a:lstStyle/>
          <a:p>
            <a:pPr algn="ctr"/>
            <a:r>
              <a:rPr lang="zh-CN" altLang="en-US" sz="2400" dirty="0">
                <a:latin typeface="微软雅黑 Light" panose="020B0502040204020203" pitchFamily="34" charset="-122"/>
                <a:ea typeface="微软雅黑 Light" panose="020B0502040204020203" pitchFamily="34" charset="-122"/>
              </a:rPr>
              <a:t>信息共振</a:t>
            </a:r>
          </a:p>
        </p:txBody>
      </p:sp>
      <p:sp>
        <p:nvSpPr>
          <p:cNvPr id="16" name="文本框 15">
            <a:extLst>
              <a:ext uri="{FF2B5EF4-FFF2-40B4-BE49-F238E27FC236}">
                <a16:creationId xmlns="" xmlns:a16="http://schemas.microsoft.com/office/drawing/2014/main" id="{17681677-1065-CFDA-4FA6-90374F63D5CB}"/>
              </a:ext>
            </a:extLst>
          </p:cNvPr>
          <p:cNvSpPr txBox="1"/>
          <p:nvPr/>
        </p:nvSpPr>
        <p:spPr>
          <a:xfrm>
            <a:off x="7685350" y="2860673"/>
            <a:ext cx="1415772" cy="461665"/>
          </a:xfrm>
          <a:prstGeom prst="rect">
            <a:avLst/>
          </a:prstGeom>
          <a:noFill/>
        </p:spPr>
        <p:txBody>
          <a:bodyPr wrap="none" rtlCol="0">
            <a:spAutoFit/>
          </a:bodyPr>
          <a:lstStyle/>
          <a:p>
            <a:pPr algn="ctr"/>
            <a:r>
              <a:rPr lang="zh-CN" altLang="en-US" sz="2400" dirty="0">
                <a:latin typeface="微软雅黑 Light" panose="020B0502040204020203" pitchFamily="34" charset="-122"/>
                <a:ea typeface="微软雅黑 Light" panose="020B0502040204020203" pitchFamily="34" charset="-122"/>
              </a:rPr>
              <a:t>审美共振</a:t>
            </a:r>
          </a:p>
        </p:txBody>
      </p:sp>
      <p:sp>
        <p:nvSpPr>
          <p:cNvPr id="17" name="文本框 16">
            <a:extLst>
              <a:ext uri="{FF2B5EF4-FFF2-40B4-BE49-F238E27FC236}">
                <a16:creationId xmlns="" xmlns:a16="http://schemas.microsoft.com/office/drawing/2014/main" id="{95B8F65D-04B8-C6A2-FFF2-8ED608931B2E}"/>
              </a:ext>
            </a:extLst>
          </p:cNvPr>
          <p:cNvSpPr txBox="1"/>
          <p:nvPr/>
        </p:nvSpPr>
        <p:spPr>
          <a:xfrm>
            <a:off x="9948622" y="2860673"/>
            <a:ext cx="1415772" cy="461665"/>
          </a:xfrm>
          <a:prstGeom prst="rect">
            <a:avLst/>
          </a:prstGeom>
          <a:noFill/>
        </p:spPr>
        <p:txBody>
          <a:bodyPr wrap="none" rtlCol="0">
            <a:spAutoFit/>
          </a:bodyPr>
          <a:lstStyle/>
          <a:p>
            <a:pPr algn="ctr"/>
            <a:r>
              <a:rPr lang="zh-CN" altLang="en-US" sz="2400" dirty="0">
                <a:latin typeface="微软雅黑 Light" panose="020B0502040204020203" pitchFamily="34" charset="-122"/>
                <a:ea typeface="微软雅黑 Light" panose="020B0502040204020203" pitchFamily="34" charset="-122"/>
              </a:rPr>
              <a:t>精神共振</a:t>
            </a:r>
          </a:p>
        </p:txBody>
      </p:sp>
      <p:grpSp>
        <p:nvGrpSpPr>
          <p:cNvPr id="37" name="组合 36">
            <a:extLst>
              <a:ext uri="{FF2B5EF4-FFF2-40B4-BE49-F238E27FC236}">
                <a16:creationId xmlns="" xmlns:a16="http://schemas.microsoft.com/office/drawing/2014/main" id="{CBBC8E2A-A645-345B-3038-A95722A73D26}"/>
              </a:ext>
            </a:extLst>
          </p:cNvPr>
          <p:cNvGrpSpPr/>
          <p:nvPr/>
        </p:nvGrpSpPr>
        <p:grpSpPr>
          <a:xfrm>
            <a:off x="898112" y="3402307"/>
            <a:ext cx="10395780" cy="584775"/>
            <a:chOff x="673584" y="2795740"/>
            <a:chExt cx="7796835" cy="438581"/>
          </a:xfrm>
        </p:grpSpPr>
        <p:cxnSp>
          <p:nvCxnSpPr>
            <p:cNvPr id="20" name="直接箭头连接符 19">
              <a:extLst>
                <a:ext uri="{FF2B5EF4-FFF2-40B4-BE49-F238E27FC236}">
                  <a16:creationId xmlns="" xmlns:a16="http://schemas.microsoft.com/office/drawing/2014/main" id="{E1518456-6806-1AE3-56E7-CF5778195509}"/>
                </a:ext>
              </a:extLst>
            </p:cNvPr>
            <p:cNvCxnSpPr>
              <a:cxnSpLocks/>
            </p:cNvCxnSpPr>
            <p:nvPr/>
          </p:nvCxnSpPr>
          <p:spPr>
            <a:xfrm>
              <a:off x="2130259" y="3026572"/>
              <a:ext cx="4868629"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30" name="文本框 29">
              <a:extLst>
                <a:ext uri="{FF2B5EF4-FFF2-40B4-BE49-F238E27FC236}">
                  <a16:creationId xmlns="" xmlns:a16="http://schemas.microsoft.com/office/drawing/2014/main" id="{6A8A82EE-400B-5A0C-613D-9734023274DB}"/>
                </a:ext>
              </a:extLst>
            </p:cNvPr>
            <p:cNvSpPr txBox="1"/>
            <p:nvPr/>
          </p:nvSpPr>
          <p:spPr>
            <a:xfrm>
              <a:off x="673584" y="2795740"/>
              <a:ext cx="1369606" cy="438581"/>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实</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：殊相</a:t>
              </a:r>
            </a:p>
          </p:txBody>
        </p:sp>
        <p:sp>
          <p:nvSpPr>
            <p:cNvPr id="31" name="文本框 30">
              <a:extLst>
                <a:ext uri="{FF2B5EF4-FFF2-40B4-BE49-F238E27FC236}">
                  <a16:creationId xmlns="" xmlns:a16="http://schemas.microsoft.com/office/drawing/2014/main" id="{8DBCB3CB-BE71-684E-2012-35CDA295A1F1}"/>
                </a:ext>
              </a:extLst>
            </p:cNvPr>
            <p:cNvSpPr txBox="1"/>
            <p:nvPr/>
          </p:nvSpPr>
          <p:spPr>
            <a:xfrm>
              <a:off x="7100813" y="2795740"/>
              <a:ext cx="1369606" cy="438581"/>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虚</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：共相</a:t>
              </a:r>
            </a:p>
          </p:txBody>
        </p:sp>
      </p:grpSp>
      <p:pic>
        <p:nvPicPr>
          <p:cNvPr id="34" name="图片 33">
            <a:extLst>
              <a:ext uri="{FF2B5EF4-FFF2-40B4-BE49-F238E27FC236}">
                <a16:creationId xmlns="" xmlns:a16="http://schemas.microsoft.com/office/drawing/2014/main" id="{14200D2F-80F7-2B48-0254-F16E1F8CBD9D}"/>
              </a:ext>
            </a:extLst>
          </p:cNvPr>
          <p:cNvPicPr preferRelativeResize="0">
            <a:picLocks/>
          </p:cNvPicPr>
          <p:nvPr/>
        </p:nvPicPr>
        <p:blipFill>
          <a:blip r:embed="rId8" cstate="print">
            <a:extLst>
              <a:ext uri="{28A0092B-C50C-407E-A947-70E740481C1C}">
                <a14:useLocalDpi xmlns:a14="http://schemas.microsoft.com/office/drawing/2010/main" val="0"/>
              </a:ext>
            </a:extLst>
          </a:blip>
          <a:stretch>
            <a:fillRect/>
          </a:stretch>
        </p:blipFill>
        <p:spPr>
          <a:xfrm>
            <a:off x="5025839" y="1412776"/>
            <a:ext cx="2208245" cy="1507865"/>
          </a:xfrm>
          <a:prstGeom prst="rect">
            <a:avLst/>
          </a:prstGeom>
          <a:ln>
            <a:noFill/>
          </a:ln>
          <a:effectLst>
            <a:outerShdw blurRad="292100" dist="139700" dir="2700000" algn="tl" rotWithShape="0">
              <a:srgbClr val="333333">
                <a:alpha val="65000"/>
              </a:srgbClr>
            </a:outerShdw>
          </a:effectLst>
        </p:spPr>
      </p:pic>
      <p:sp>
        <p:nvSpPr>
          <p:cNvPr id="35" name="文本框 34">
            <a:extLst>
              <a:ext uri="{FF2B5EF4-FFF2-40B4-BE49-F238E27FC236}">
                <a16:creationId xmlns="" xmlns:a16="http://schemas.microsoft.com/office/drawing/2014/main" id="{53D0BD8E-95DB-0501-FC09-F75504A4C42E}"/>
              </a:ext>
            </a:extLst>
          </p:cNvPr>
          <p:cNvSpPr txBox="1"/>
          <p:nvPr/>
        </p:nvSpPr>
        <p:spPr>
          <a:xfrm>
            <a:off x="5422076" y="2860673"/>
            <a:ext cx="1415772" cy="461665"/>
          </a:xfrm>
          <a:prstGeom prst="rect">
            <a:avLst/>
          </a:prstGeom>
          <a:noFill/>
        </p:spPr>
        <p:txBody>
          <a:bodyPr wrap="none" rtlCol="0">
            <a:spAutoFit/>
          </a:bodyPr>
          <a:lstStyle/>
          <a:p>
            <a:pPr algn="ctr"/>
            <a:r>
              <a:rPr lang="zh-CN" altLang="en-US" sz="2400" dirty="0">
                <a:latin typeface="微软雅黑 Light" panose="020B0502040204020203" pitchFamily="34" charset="-122"/>
                <a:ea typeface="微软雅黑 Light" panose="020B0502040204020203" pitchFamily="34" charset="-122"/>
              </a:rPr>
              <a:t>模式共振</a:t>
            </a:r>
          </a:p>
        </p:txBody>
      </p:sp>
      <p:grpSp>
        <p:nvGrpSpPr>
          <p:cNvPr id="39" name="组合 38">
            <a:extLst>
              <a:ext uri="{FF2B5EF4-FFF2-40B4-BE49-F238E27FC236}">
                <a16:creationId xmlns="" xmlns:a16="http://schemas.microsoft.com/office/drawing/2014/main" id="{A69C42EC-E519-F8FD-AD7C-1066CF4BA32B}"/>
              </a:ext>
            </a:extLst>
          </p:cNvPr>
          <p:cNvGrpSpPr/>
          <p:nvPr/>
        </p:nvGrpSpPr>
        <p:grpSpPr>
          <a:xfrm>
            <a:off x="499292" y="4132641"/>
            <a:ext cx="7493241" cy="1480760"/>
            <a:chOff x="186186" y="3276402"/>
            <a:chExt cx="5561416" cy="1743607"/>
          </a:xfrm>
        </p:grpSpPr>
        <p:sp>
          <p:nvSpPr>
            <p:cNvPr id="38" name="矩形 37">
              <a:extLst>
                <a:ext uri="{FF2B5EF4-FFF2-40B4-BE49-F238E27FC236}">
                  <a16:creationId xmlns="" xmlns:a16="http://schemas.microsoft.com/office/drawing/2014/main" id="{ABF3EAA1-2798-4842-8386-C00A02DA022E}"/>
                </a:ext>
              </a:extLst>
            </p:cNvPr>
            <p:cNvSpPr/>
            <p:nvPr/>
          </p:nvSpPr>
          <p:spPr>
            <a:xfrm>
              <a:off x="186186" y="3276402"/>
              <a:ext cx="5561416" cy="1743607"/>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pic>
          <p:nvPicPr>
            <p:cNvPr id="1032" name="Picture 8">
              <a:extLst>
                <a:ext uri="{FF2B5EF4-FFF2-40B4-BE49-F238E27FC236}">
                  <a16:creationId xmlns="" xmlns:a16="http://schemas.microsoft.com/office/drawing/2014/main" id="{03F9047E-2F72-BB1E-E353-9571EC686B94}"/>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323528" y="3377460"/>
              <a:ext cx="1201792" cy="15414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6" name="文本框 35">
              <a:extLst>
                <a:ext uri="{FF2B5EF4-FFF2-40B4-BE49-F238E27FC236}">
                  <a16:creationId xmlns="" xmlns:a16="http://schemas.microsoft.com/office/drawing/2014/main" id="{413E31B3-3981-003F-7C99-01B31378B326}"/>
                </a:ext>
              </a:extLst>
            </p:cNvPr>
            <p:cNvSpPr txBox="1"/>
            <p:nvPr/>
          </p:nvSpPr>
          <p:spPr>
            <a:xfrm>
              <a:off x="1607730" y="3332597"/>
              <a:ext cx="4092642" cy="1387057"/>
            </a:xfrm>
            <a:prstGeom prst="rect">
              <a:avLst/>
            </a:prstGeom>
            <a:noFill/>
          </p:spPr>
          <p:txBody>
            <a:bodyPr wrap="square" rtlCol="0">
              <a:spAutoFit/>
            </a:bodyPr>
            <a:lstStyle/>
            <a:p>
              <a:pPr algn="just"/>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柏拉图</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：理念型相（共相）是独立于</a:t>
              </a:r>
              <a:r>
                <a:rPr lang="zh-CN" alt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纷繁的</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可感事物存在的，是永恒而完美的。而诸多的可感事物</a:t>
              </a:r>
              <a:r>
                <a:rPr lang="en-US" altLang="zh-CN"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殊相</a:t>
              </a:r>
              <a:r>
                <a:rPr lang="en-US" altLang="zh-CN"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只不过是这个永恒而完美的理念的复制品或“影子”。</a:t>
              </a:r>
            </a:p>
            <a:p>
              <a:pPr algn="just"/>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亚里士多德</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：共相就是一类个别事物共有的性质，并且就在个别事物</a:t>
              </a:r>
              <a:r>
                <a:rPr lang="en-US" altLang="zh-CN"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殊相</a:t>
              </a:r>
              <a:r>
                <a:rPr lang="en-US" altLang="zh-CN"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之中。</a:t>
              </a:r>
            </a:p>
          </p:txBody>
        </p:sp>
      </p:grpSp>
      <p:sp>
        <p:nvSpPr>
          <p:cNvPr id="40" name="文本框 39">
            <a:extLst>
              <a:ext uri="{FF2B5EF4-FFF2-40B4-BE49-F238E27FC236}">
                <a16:creationId xmlns="" xmlns:a16="http://schemas.microsoft.com/office/drawing/2014/main" id="{3CD3AF03-9B93-0EEF-4709-9D4924F4E11A}"/>
              </a:ext>
            </a:extLst>
          </p:cNvPr>
          <p:cNvSpPr txBox="1"/>
          <p:nvPr/>
        </p:nvSpPr>
        <p:spPr>
          <a:xfrm>
            <a:off x="8053401" y="5074920"/>
            <a:ext cx="3983783" cy="1569660"/>
          </a:xfrm>
          <a:prstGeom prst="rect">
            <a:avLst/>
          </a:prstGeom>
          <a:noFill/>
        </p:spPr>
        <p:txBody>
          <a:bodyPr wrap="none" rtlCol="0">
            <a:spAutoFit/>
          </a:bodyPr>
          <a:lstStyle/>
          <a:p>
            <a:r>
              <a:rPr lang="zh-CN" altLang="en-US" sz="2400" dirty="0">
                <a:latin typeface="方正粗宋简体" panose="03000509000000000000" pitchFamily="65" charset="-122"/>
                <a:ea typeface="方正粗宋简体" panose="03000509000000000000" pitchFamily="65" charset="-122"/>
              </a:rPr>
              <a:t>全息 </a:t>
            </a:r>
            <a:r>
              <a:rPr lang="en-US" altLang="zh-CN" sz="2400" dirty="0">
                <a:latin typeface="方正粗宋简体" panose="03000509000000000000" pitchFamily="65" charset="-122"/>
                <a:ea typeface="方正粗宋简体" panose="03000509000000000000" pitchFamily="65" charset="-122"/>
              </a:rPr>
              <a:t>= </a:t>
            </a:r>
            <a:r>
              <a:rPr lang="zh-CN" altLang="en-US" sz="2400" dirty="0">
                <a:latin typeface="方正粗宋简体" panose="03000509000000000000" pitchFamily="65" charset="-122"/>
                <a:ea typeface="方正粗宋简体" panose="03000509000000000000" pitchFamily="65" charset="-122"/>
              </a:rPr>
              <a:t>共相 </a:t>
            </a:r>
            <a:r>
              <a:rPr lang="en-US" altLang="zh-CN" sz="2400" dirty="0">
                <a:latin typeface="方正粗宋简体" panose="03000509000000000000" pitchFamily="65" charset="-122"/>
                <a:ea typeface="方正粗宋简体" panose="03000509000000000000" pitchFamily="65" charset="-122"/>
              </a:rPr>
              <a:t>(+ </a:t>
            </a:r>
            <a:r>
              <a:rPr lang="zh-CN" altLang="en-US" sz="2400" dirty="0">
                <a:latin typeface="方正粗宋简体" panose="03000509000000000000" pitchFamily="65" charset="-122"/>
                <a:ea typeface="方正粗宋简体" panose="03000509000000000000" pitchFamily="65" charset="-122"/>
              </a:rPr>
              <a:t>殊相</a:t>
            </a:r>
            <a:r>
              <a:rPr lang="en-US" altLang="zh-CN" sz="2400" dirty="0">
                <a:latin typeface="方正粗宋简体" panose="03000509000000000000" pitchFamily="65" charset="-122"/>
                <a:ea typeface="方正粗宋简体" panose="03000509000000000000" pitchFamily="65" charset="-122"/>
              </a:rPr>
              <a:t>)</a:t>
            </a:r>
            <a:r>
              <a:rPr lang="zh-CN" altLang="en-US" sz="2400" dirty="0">
                <a:latin typeface="方正粗宋简体" panose="03000509000000000000" pitchFamily="65" charset="-122"/>
                <a:ea typeface="方正粗宋简体" panose="03000509000000000000" pitchFamily="65" charset="-122"/>
              </a:rPr>
              <a:t>，虚幻</a:t>
            </a:r>
            <a:endParaRPr lang="en-US" altLang="zh-CN" sz="2400" dirty="0">
              <a:latin typeface="方正粗宋简体" panose="03000509000000000000" pitchFamily="65" charset="-122"/>
              <a:ea typeface="方正粗宋简体" panose="03000509000000000000" pitchFamily="65" charset="-122"/>
            </a:endParaRPr>
          </a:p>
          <a:p>
            <a:r>
              <a:rPr lang="zh-CN" altLang="en-US" sz="2400" dirty="0">
                <a:latin typeface="方正粗宋简体" panose="03000509000000000000" pitchFamily="65" charset="-122"/>
                <a:ea typeface="方正粗宋简体" panose="03000509000000000000" pitchFamily="65" charset="-122"/>
              </a:rPr>
              <a:t>全息 </a:t>
            </a:r>
            <a:r>
              <a:rPr lang="en-US" altLang="zh-CN" sz="2400" dirty="0">
                <a:latin typeface="方正粗宋简体" panose="03000509000000000000" pitchFamily="65" charset="-122"/>
                <a:ea typeface="方正粗宋简体" panose="03000509000000000000" pitchFamily="65" charset="-122"/>
              </a:rPr>
              <a:t>= </a:t>
            </a:r>
            <a:r>
              <a:rPr lang="zh-CN" altLang="en-US" sz="2400" dirty="0">
                <a:latin typeface="方正粗宋简体" panose="03000509000000000000" pitchFamily="65" charset="-122"/>
                <a:ea typeface="方正粗宋简体" panose="03000509000000000000" pitchFamily="65" charset="-122"/>
              </a:rPr>
              <a:t>结构 </a:t>
            </a:r>
            <a:r>
              <a:rPr lang="en-US" altLang="zh-CN" sz="2400" dirty="0">
                <a:latin typeface="方正粗宋简体" panose="03000509000000000000" pitchFamily="65" charset="-122"/>
                <a:ea typeface="方正粗宋简体" panose="03000509000000000000" pitchFamily="65" charset="-122"/>
              </a:rPr>
              <a:t>= </a:t>
            </a:r>
            <a:r>
              <a:rPr lang="zh-CN" altLang="en-US" sz="2400" dirty="0">
                <a:latin typeface="方正粗宋简体" panose="03000509000000000000" pitchFamily="65" charset="-122"/>
                <a:ea typeface="方正粗宋简体" panose="03000509000000000000" pitchFamily="65" charset="-122"/>
              </a:rPr>
              <a:t>序</a:t>
            </a:r>
            <a:endParaRPr lang="en-US" altLang="zh-CN" sz="2400" dirty="0">
              <a:latin typeface="方正粗宋简体" panose="03000509000000000000" pitchFamily="65" charset="-122"/>
              <a:ea typeface="方正粗宋简体" panose="03000509000000000000" pitchFamily="65" charset="-122"/>
            </a:endParaRPr>
          </a:p>
          <a:p>
            <a:r>
              <a:rPr lang="zh-CN" altLang="en-US" sz="2400" dirty="0">
                <a:latin typeface="方正粗宋简体" panose="03000509000000000000" pitchFamily="65" charset="-122"/>
                <a:ea typeface="方正粗宋简体" panose="03000509000000000000" pitchFamily="65" charset="-122"/>
              </a:rPr>
              <a:t>共振 </a:t>
            </a:r>
            <a:r>
              <a:rPr lang="en-US" altLang="zh-CN" sz="2400" dirty="0">
                <a:latin typeface="方正粗宋简体" panose="03000509000000000000" pitchFamily="65" charset="-122"/>
                <a:ea typeface="方正粗宋简体" panose="03000509000000000000" pitchFamily="65" charset="-122"/>
              </a:rPr>
              <a:t>= </a:t>
            </a:r>
            <a:r>
              <a:rPr lang="zh-CN" altLang="en-US" sz="2400" dirty="0">
                <a:latin typeface="方正粗宋简体" panose="03000509000000000000" pitchFamily="65" charset="-122"/>
                <a:ea typeface="方正粗宋简体" panose="03000509000000000000" pitchFamily="65" charset="-122"/>
              </a:rPr>
              <a:t>序的相互识别</a:t>
            </a:r>
            <a:endParaRPr lang="en-US" altLang="zh-CN" sz="2400" dirty="0">
              <a:latin typeface="方正粗宋简体" panose="03000509000000000000" pitchFamily="65" charset="-122"/>
              <a:ea typeface="方正粗宋简体" panose="03000509000000000000" pitchFamily="65" charset="-122"/>
            </a:endParaRPr>
          </a:p>
          <a:p>
            <a:r>
              <a:rPr lang="zh-CN" altLang="en-US" sz="2400" dirty="0">
                <a:latin typeface="方正粗宋简体" panose="03000509000000000000" pitchFamily="65" charset="-122"/>
                <a:ea typeface="方正粗宋简体" panose="03000509000000000000" pitchFamily="65" charset="-122"/>
              </a:rPr>
              <a:t>共振 </a:t>
            </a:r>
            <a:r>
              <a:rPr lang="en-US" altLang="zh-CN" sz="2400" dirty="0">
                <a:latin typeface="方正粗宋简体" panose="03000509000000000000" pitchFamily="65" charset="-122"/>
                <a:ea typeface="方正粗宋简体" panose="03000509000000000000" pitchFamily="65" charset="-122"/>
              </a:rPr>
              <a:t>= </a:t>
            </a:r>
            <a:r>
              <a:rPr lang="zh-CN" altLang="en-US" sz="2400" dirty="0">
                <a:latin typeface="方正粗宋简体" panose="03000509000000000000" pitchFamily="65" charset="-122"/>
                <a:ea typeface="方正粗宋简体" panose="03000509000000000000" pitchFamily="65" charset="-122"/>
              </a:rPr>
              <a:t>全息的相互作用</a:t>
            </a:r>
            <a:endParaRPr lang="en-US" altLang="zh-CN" sz="2400" dirty="0">
              <a:latin typeface="方正粗宋简体" panose="03000509000000000000" pitchFamily="65" charset="-122"/>
              <a:ea typeface="方正粗宋简体" panose="03000509000000000000" pitchFamily="65" charset="-122"/>
            </a:endParaRPr>
          </a:p>
        </p:txBody>
      </p:sp>
      <p:sp>
        <p:nvSpPr>
          <p:cNvPr id="24" name="文本框 23"/>
          <p:cNvSpPr txBox="1"/>
          <p:nvPr/>
        </p:nvSpPr>
        <p:spPr>
          <a:xfrm>
            <a:off x="591262" y="479706"/>
            <a:ext cx="3269537" cy="523220"/>
          </a:xfrm>
          <a:prstGeom prst="rect">
            <a:avLst/>
          </a:prstGeom>
          <a:noFill/>
        </p:spPr>
        <p:txBody>
          <a:bodyPr wrap="square" rtlCol="0">
            <a:spAutoFit/>
          </a:bodyPr>
          <a:lstStyle/>
          <a:p>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智能</a:t>
            </a:r>
            <a:r>
              <a:rPr lang="en-US" altLang="zh-CN"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全息</a:t>
            </a:r>
            <a:r>
              <a:rPr lang="en-US" altLang="zh-CN"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共振</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72546" y="5721719"/>
            <a:ext cx="7548541" cy="830997"/>
          </a:xfrm>
          <a:prstGeom prst="rect">
            <a:avLst/>
          </a:prstGeom>
          <a:noFill/>
          <a:ln w="3175">
            <a:solidFill>
              <a:srgbClr val="C00000"/>
            </a:solidFill>
          </a:ln>
        </p:spPr>
        <p:txBody>
          <a:bodyPr wrap="none" rtlCol="0">
            <a:spAutoFit/>
          </a:bodyPr>
          <a:lstStyle/>
          <a:p>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卷积的作用：提取全息</a:t>
            </a:r>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图片结构信息</a:t>
            </a:r>
            <a:r>
              <a:rPr lang="en-US" altLang="zh-CN"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，忽略细节</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信息</a:t>
            </a:r>
            <a:endParaRPr lang="en-US" altLang="zh-CN"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en-US" altLang="zh-CN"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Transformer </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的注意力机制：保持会话的 </a:t>
            </a:r>
            <a:r>
              <a:rPr lang="en-US" altLang="zh-CN"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token </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全息</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70307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527382" y="1029066"/>
            <a:ext cx="7374135" cy="666786"/>
          </a:xfrm>
          <a:prstGeom prst="rect">
            <a:avLst/>
          </a:prstGeom>
          <a:ln/>
        </p:spPr>
        <p:style>
          <a:lnRef idx="3">
            <a:schemeClr val="lt1"/>
          </a:lnRef>
          <a:fillRef idx="1">
            <a:schemeClr val="accent5"/>
          </a:fillRef>
          <a:effectRef idx="1">
            <a:schemeClr val="accent5"/>
          </a:effectRef>
          <a:fontRef idx="minor">
            <a:schemeClr val="lt1"/>
          </a:fontRef>
        </p:style>
        <p:txBody>
          <a:bodyPr wrap="none" rtlCol="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733"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智能是在混沌中处理“</a:t>
            </a:r>
            <a:r>
              <a:rPr lang="zh-CN" altLang="en-US" sz="3733"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a:t>
            </a:r>
            <a:r>
              <a:rPr lang="zh-CN" altLang="en-US" sz="3733"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”的能力</a:t>
            </a:r>
          </a:p>
        </p:txBody>
      </p:sp>
      <p:sp>
        <p:nvSpPr>
          <p:cNvPr id="2" name="文本框 1"/>
          <p:cNvSpPr txBox="1"/>
          <p:nvPr/>
        </p:nvSpPr>
        <p:spPr>
          <a:xfrm>
            <a:off x="690291" y="2775325"/>
            <a:ext cx="4193777" cy="1200329"/>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自动化</a:t>
            </a:r>
            <a:r>
              <a:rPr lang="zh-CN" altLang="en-US" sz="2400" dirty="0">
                <a:latin typeface="微软雅黑 Light" panose="020B0502040204020203" pitchFamily="34" charset="-122"/>
                <a:ea typeface="微软雅黑 Light" panose="020B0502040204020203" pitchFamily="34" charset="-122"/>
              </a:rPr>
              <a:t>：在混沌中</a:t>
            </a:r>
            <a:r>
              <a:rPr lang="zh-CN" altLang="en-US" sz="2400" b="1" dirty="0">
                <a:solidFill>
                  <a:srgbClr val="C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维持</a:t>
            </a:r>
            <a:r>
              <a:rPr lang="zh-CN" altLang="en-US" sz="2400" dirty="0">
                <a:latin typeface="微软雅黑 Light" panose="020B0502040204020203" pitchFamily="34" charset="-122"/>
                <a:ea typeface="微软雅黑 Light" panose="020B0502040204020203" pitchFamily="34" charset="-122"/>
              </a:rPr>
              <a:t>序</a:t>
            </a:r>
            <a:endParaRPr lang="en-US" altLang="zh-CN" sz="2400" dirty="0">
              <a:latin typeface="微软雅黑 Light" panose="020B0502040204020203" pitchFamily="34" charset="-122"/>
              <a:ea typeface="微软雅黑 Light" panose="020B0502040204020203" pitchFamily="34" charset="-122"/>
            </a:endParaRPr>
          </a:p>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智能</a:t>
            </a:r>
            <a:r>
              <a:rPr lang="zh-CN" altLang="en-US" sz="2400" dirty="0">
                <a:latin typeface="微软雅黑 Light" panose="020B0502040204020203" pitchFamily="34" charset="-122"/>
                <a:ea typeface="微软雅黑 Light" panose="020B0502040204020203" pitchFamily="34" charset="-122"/>
              </a:rPr>
              <a:t>：在混沌中</a:t>
            </a:r>
            <a:r>
              <a:rPr lang="zh-CN" altLang="en-US" sz="2400" b="1" dirty="0">
                <a:solidFill>
                  <a:srgbClr val="C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识别并维持</a:t>
            </a:r>
            <a:r>
              <a:rPr lang="zh-CN" altLang="en-US" sz="2400" dirty="0">
                <a:latin typeface="微软雅黑 Light" panose="020B0502040204020203" pitchFamily="34" charset="-122"/>
                <a:ea typeface="微软雅黑 Light" panose="020B0502040204020203" pitchFamily="34" charset="-122"/>
              </a:rPr>
              <a:t>序</a:t>
            </a:r>
            <a:endParaRPr lang="en-US" altLang="zh-CN" sz="2400" dirty="0">
              <a:latin typeface="微软雅黑 Light" panose="020B0502040204020203" pitchFamily="34" charset="-122"/>
              <a:ea typeface="微软雅黑 Light" panose="020B0502040204020203" pitchFamily="34" charset="-122"/>
            </a:endParaRPr>
          </a:p>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智慧</a:t>
            </a:r>
            <a:r>
              <a:rPr lang="zh-CN" altLang="en-US" sz="2400" dirty="0">
                <a:latin typeface="微软雅黑 Light" panose="020B0502040204020203" pitchFamily="34" charset="-122"/>
                <a:ea typeface="微软雅黑 Light" panose="020B0502040204020203" pitchFamily="34" charset="-122"/>
              </a:rPr>
              <a:t>：在混沌中</a:t>
            </a:r>
            <a:r>
              <a:rPr lang="zh-CN" altLang="en-US" sz="2400" b="1" dirty="0">
                <a:solidFill>
                  <a:srgbClr val="C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创造</a:t>
            </a:r>
            <a:r>
              <a:rPr lang="zh-CN" altLang="en-US" sz="2400" dirty="0">
                <a:latin typeface="微软雅黑 Light" panose="020B0502040204020203" pitchFamily="34" charset="-122"/>
                <a:ea typeface="微软雅黑 Light" panose="020B0502040204020203" pitchFamily="34" charset="-122"/>
              </a:rPr>
              <a:t>序</a:t>
            </a:r>
          </a:p>
        </p:txBody>
      </p:sp>
      <p:pic>
        <p:nvPicPr>
          <p:cNvPr id="6" name="图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8797" y="3985847"/>
            <a:ext cx="6281217" cy="2457323"/>
          </a:xfrm>
          <a:prstGeom prst="rect">
            <a:avLst/>
          </a:prstGeom>
          <a:solidFill>
            <a:srgbClr val="FFFFFF">
              <a:shade val="85000"/>
            </a:srgbClr>
          </a:solidFill>
          <a:ln w="31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文本框 7"/>
          <p:cNvSpPr txBox="1"/>
          <p:nvPr/>
        </p:nvSpPr>
        <p:spPr>
          <a:xfrm>
            <a:off x="5046976" y="2631665"/>
            <a:ext cx="6746587" cy="14876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3733"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全息</a:t>
            </a:r>
            <a:r>
              <a:rPr lang="zh-CN" altLang="en-US" sz="2667" dirty="0">
                <a:latin typeface="方正超粗黑简体" panose="03000509000000000000" pitchFamily="65" charset="-122"/>
                <a:ea typeface="方正超粗黑简体" panose="03000509000000000000" pitchFamily="65" charset="-122"/>
              </a:rPr>
              <a:t>是智能、智慧的基础和必要条件</a:t>
            </a:r>
            <a:endParaRPr lang="en-US" altLang="zh-CN" sz="2667" dirty="0">
              <a:latin typeface="方正超粗黑简体" panose="03000509000000000000" pitchFamily="65" charset="-122"/>
              <a:ea typeface="方正超粗黑简体" panose="03000509000000000000" pitchFamily="65" charset="-122"/>
            </a:endParaRPr>
          </a:p>
          <a:p>
            <a:r>
              <a:rPr lang="zh-CN" altLang="en-US" sz="2667"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按照全息有机系统要求发展人工智能，在</a:t>
            </a:r>
            <a:r>
              <a:rPr lang="zh-CN" altLang="en-US" sz="2667"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信息爆炸</a:t>
            </a:r>
            <a:r>
              <a:rPr lang="zh-CN" altLang="en-US" sz="2667"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带来的混沌中抓住全息</a:t>
            </a:r>
            <a:r>
              <a:rPr lang="en-US" altLang="zh-CN" sz="2667"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667"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结构信息</a:t>
            </a:r>
            <a:endParaRPr lang="en-US" altLang="zh-CN" sz="2667"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4" name="文本框 3"/>
          <p:cNvSpPr txBox="1"/>
          <p:nvPr/>
        </p:nvSpPr>
        <p:spPr>
          <a:xfrm>
            <a:off x="6533995" y="4460025"/>
            <a:ext cx="2735043" cy="1938992"/>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pPr marL="380990" indent="-380990" algn="ctr">
              <a:buFont typeface="Wingdings" panose="05000000000000000000" pitchFamily="2" charset="2"/>
              <a:buChar char="n"/>
            </a:pPr>
            <a:r>
              <a:rPr lang="zh-CN" altLang="en-US" sz="2400" b="1" dirty="0">
                <a:latin typeface="微软雅黑 Light" panose="020B0502040204020203" pitchFamily="34" charset="-122"/>
                <a:ea typeface="微软雅黑 Light" panose="020B0502040204020203" pitchFamily="34" charset="-122"/>
              </a:rPr>
              <a:t>设备要全息有机</a:t>
            </a:r>
            <a:endParaRPr lang="en-US" altLang="zh-CN" sz="2400" b="1" dirty="0">
              <a:latin typeface="微软雅黑 Light" panose="020B0502040204020203" pitchFamily="34" charset="-122"/>
              <a:ea typeface="微软雅黑 Light" panose="020B0502040204020203" pitchFamily="34" charset="-122"/>
            </a:endParaRPr>
          </a:p>
          <a:p>
            <a:pPr marL="380990" indent="-380990" algn="ctr">
              <a:buFont typeface="Wingdings" panose="05000000000000000000" pitchFamily="2" charset="2"/>
              <a:buChar char="n"/>
            </a:pPr>
            <a:r>
              <a:rPr lang="zh-CN" altLang="en-US" sz="2400" b="1" dirty="0">
                <a:latin typeface="微软雅黑 Light" panose="020B0502040204020203" pitchFamily="34" charset="-122"/>
                <a:ea typeface="微软雅黑 Light" panose="020B0502040204020203" pitchFamily="34" charset="-122"/>
              </a:rPr>
              <a:t>数据要全息有机</a:t>
            </a:r>
            <a:endParaRPr lang="en-US" altLang="zh-CN" sz="2400" b="1" dirty="0">
              <a:latin typeface="微软雅黑 Light" panose="020B0502040204020203" pitchFamily="34" charset="-122"/>
              <a:ea typeface="微软雅黑 Light" panose="020B0502040204020203" pitchFamily="34" charset="-122"/>
            </a:endParaRPr>
          </a:p>
          <a:p>
            <a:pPr marL="380990" indent="-380990" algn="ctr">
              <a:buFont typeface="Wingdings" panose="05000000000000000000" pitchFamily="2" charset="2"/>
              <a:buChar char="n"/>
            </a:pPr>
            <a:r>
              <a:rPr lang="zh-CN" altLang="en-US" sz="2400" b="1" dirty="0">
                <a:latin typeface="微软雅黑 Light" panose="020B0502040204020203" pitchFamily="34" charset="-122"/>
                <a:ea typeface="微软雅黑 Light" panose="020B0502040204020203" pitchFamily="34" charset="-122"/>
              </a:rPr>
              <a:t>算法要全息有机</a:t>
            </a:r>
            <a:endParaRPr lang="en-US" altLang="zh-CN" sz="2400" b="1" dirty="0">
              <a:latin typeface="微软雅黑 Light" panose="020B0502040204020203" pitchFamily="34" charset="-122"/>
              <a:ea typeface="微软雅黑 Light" panose="020B0502040204020203" pitchFamily="34" charset="-122"/>
            </a:endParaRPr>
          </a:p>
          <a:p>
            <a:pPr marL="380990" indent="-380990" algn="ctr">
              <a:buFont typeface="Wingdings" panose="05000000000000000000" pitchFamily="2" charset="2"/>
              <a:buChar char="n"/>
            </a:pPr>
            <a:r>
              <a:rPr lang="zh-CN" altLang="en-US" sz="2400" b="1" dirty="0">
                <a:latin typeface="微软雅黑 Light" panose="020B0502040204020203" pitchFamily="34" charset="-122"/>
                <a:ea typeface="微软雅黑 Light" panose="020B0502040204020203" pitchFamily="34" charset="-122"/>
              </a:rPr>
              <a:t>软件要全息有机</a:t>
            </a:r>
            <a:endParaRPr lang="en-US" altLang="zh-CN" sz="2400" b="1" dirty="0">
              <a:latin typeface="微软雅黑 Light" panose="020B0502040204020203" pitchFamily="34" charset="-122"/>
              <a:ea typeface="微软雅黑 Light" panose="020B0502040204020203" pitchFamily="34" charset="-122"/>
            </a:endParaRPr>
          </a:p>
          <a:p>
            <a:pPr marL="380990" indent="-380990" algn="ctr">
              <a:buFont typeface="Wingdings" panose="05000000000000000000" pitchFamily="2" charset="2"/>
              <a:buChar char="n"/>
            </a:pPr>
            <a:r>
              <a:rPr lang="zh-CN" altLang="en-US" sz="2400" b="1" dirty="0">
                <a:latin typeface="微软雅黑 Light" panose="020B0502040204020203" pitchFamily="34" charset="-122"/>
                <a:ea typeface="微软雅黑 Light" panose="020B0502040204020203" pitchFamily="34" charset="-122"/>
              </a:rPr>
              <a:t>思想要全息有机</a:t>
            </a:r>
          </a:p>
        </p:txBody>
      </p:sp>
      <p:sp>
        <p:nvSpPr>
          <p:cNvPr id="7" name="文本框 6"/>
          <p:cNvSpPr txBox="1"/>
          <p:nvPr/>
        </p:nvSpPr>
        <p:spPr>
          <a:xfrm>
            <a:off x="9402834" y="4292518"/>
            <a:ext cx="2390729" cy="2308324"/>
          </a:xfrm>
          <a:prstGeom prst="rect">
            <a:avLst/>
          </a:prstGeom>
          <a:noFill/>
        </p:spPr>
        <p:txBody>
          <a:bodyPr wrap="square" rtlCol="0">
            <a:spAutoFit/>
          </a:bodyPr>
          <a:lstStyle/>
          <a:p>
            <a:pPr algn="ctr"/>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学科融合</a:t>
            </a:r>
            <a:endParaRPr lang="en-US" altLang="zh-CN"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just"/>
            <a:r>
              <a:rPr lang="zh-CN" altLang="en-US" sz="2000" dirty="0">
                <a:latin typeface="微软雅黑 Light" panose="020B0502040204020203" pitchFamily="34" charset="-122"/>
                <a:ea typeface="微软雅黑 Light" panose="020B0502040204020203" pitchFamily="34" charset="-122"/>
              </a:rPr>
              <a:t>不能局限在信息科学和数学，还要融合复杂性科学、心理学、人文科学等学科，特别是系统科学和哲学。</a:t>
            </a:r>
          </a:p>
        </p:txBody>
      </p:sp>
      <p:pic>
        <p:nvPicPr>
          <p:cNvPr id="12" name="图片 11"/>
          <p:cNvPicPr>
            <a:picLocks/>
          </p:cNvPicPr>
          <p:nvPr/>
        </p:nvPicPr>
        <p:blipFill>
          <a:blip r:embed="rId3" cstate="screen">
            <a:extLst>
              <a:ext uri="{28A0092B-C50C-407E-A947-70E740481C1C}">
                <a14:useLocalDpi xmlns:a14="http://schemas.microsoft.com/office/drawing/2010/main"/>
              </a:ext>
            </a:extLst>
          </a:blip>
          <a:stretch>
            <a:fillRect/>
          </a:stretch>
        </p:blipFill>
        <p:spPr>
          <a:xfrm>
            <a:off x="9425795" y="894519"/>
            <a:ext cx="1248139" cy="1146607"/>
          </a:xfrm>
          <a:prstGeom prst="rect">
            <a:avLst/>
          </a:prstGeom>
          <a:ln w="3175">
            <a:solidFill>
              <a:schemeClr val="tx1"/>
            </a:solidFill>
          </a:ln>
        </p:spPr>
      </p:pic>
      <p:pic>
        <p:nvPicPr>
          <p:cNvPr id="13" name="图片 12"/>
          <p:cNvPicPr>
            <a:picLocks/>
          </p:cNvPicPr>
          <p:nvPr/>
        </p:nvPicPr>
        <p:blipFill>
          <a:blip r:embed="rId4" cstate="screen">
            <a:extLst>
              <a:ext uri="{28A0092B-C50C-407E-A947-70E740481C1C}">
                <a14:useLocalDpi xmlns:a14="http://schemas.microsoft.com/office/drawing/2010/main"/>
              </a:ext>
            </a:extLst>
          </a:blip>
          <a:stretch>
            <a:fillRect/>
          </a:stretch>
        </p:blipFill>
        <p:spPr>
          <a:xfrm>
            <a:off x="8147077" y="1144349"/>
            <a:ext cx="1248139" cy="1146607"/>
          </a:xfrm>
          <a:prstGeom prst="rect">
            <a:avLst/>
          </a:prstGeom>
          <a:ln w="3175">
            <a:solidFill>
              <a:schemeClr val="tx1"/>
            </a:solidFill>
          </a:ln>
        </p:spPr>
      </p:pic>
      <p:pic>
        <p:nvPicPr>
          <p:cNvPr id="14" name="图片 13"/>
          <p:cNvPicPr>
            <a:picLocks/>
          </p:cNvPicPr>
          <p:nvPr/>
        </p:nvPicPr>
        <p:blipFill rotWithShape="1">
          <a:blip r:embed="rId5" cstate="screen">
            <a:extLst>
              <a:ext uri="{28A0092B-C50C-407E-A947-70E740481C1C}">
                <a14:useLocalDpi xmlns:a14="http://schemas.microsoft.com/office/drawing/2010/main"/>
              </a:ext>
            </a:extLst>
          </a:blip>
          <a:srcRect/>
          <a:stretch/>
        </p:blipFill>
        <p:spPr>
          <a:xfrm>
            <a:off x="10704512" y="645617"/>
            <a:ext cx="1248139" cy="1146607"/>
          </a:xfrm>
          <a:prstGeom prst="rect">
            <a:avLst/>
          </a:prstGeom>
          <a:ln w="3175">
            <a:solidFill>
              <a:schemeClr val="tx1"/>
            </a:solidFill>
          </a:ln>
        </p:spPr>
      </p:pic>
      <p:sp>
        <p:nvSpPr>
          <p:cNvPr id="15" name="文本框 14"/>
          <p:cNvSpPr txBox="1"/>
          <p:nvPr/>
        </p:nvSpPr>
        <p:spPr>
          <a:xfrm>
            <a:off x="8076312" y="1047413"/>
            <a:ext cx="803425" cy="461665"/>
          </a:xfrm>
          <a:prstGeom prst="rect">
            <a:avLst/>
          </a:prstGeom>
          <a:noFill/>
        </p:spPr>
        <p:txBody>
          <a:bodyPr wrap="none" rtlCol="0">
            <a:spAutoFit/>
          </a:bodyPr>
          <a:lstStyle/>
          <a:p>
            <a:r>
              <a:rPr lang="zh-CN" altLang="en-US" sz="2400" b="1" dirty="0">
                <a:ln w="9525">
                  <a:solidFill>
                    <a:schemeClr val="bg1"/>
                  </a:solidFill>
                  <a:prstDash val="solid"/>
                </a:ln>
                <a:effectLst>
                  <a:outerShdw blurRad="12700" dist="38100" dir="2700000" algn="tl" rotWithShape="0">
                    <a:schemeClr val="bg1">
                      <a:lumMod val="50000"/>
                    </a:schemeClr>
                  </a:outerShdw>
                </a:effectLst>
                <a:latin typeface="微软雅黑 Light" panose="020B0502040204020203" pitchFamily="34" charset="-122"/>
                <a:ea typeface="微软雅黑 Light" panose="020B0502040204020203" pitchFamily="34" charset="-122"/>
              </a:rPr>
              <a:t>混沌</a:t>
            </a:r>
          </a:p>
        </p:txBody>
      </p:sp>
      <p:sp>
        <p:nvSpPr>
          <p:cNvPr id="17" name="文本框 16"/>
          <p:cNvSpPr txBox="1"/>
          <p:nvPr/>
        </p:nvSpPr>
        <p:spPr>
          <a:xfrm>
            <a:off x="9355029" y="797584"/>
            <a:ext cx="803425" cy="461665"/>
          </a:xfrm>
          <a:prstGeom prst="rect">
            <a:avLst/>
          </a:prstGeom>
          <a:noFill/>
        </p:spPr>
        <p:txBody>
          <a:bodyPr wrap="none" rtlCol="0">
            <a:spAutoFit/>
          </a:bodyPr>
          <a:lstStyle/>
          <a:p>
            <a:r>
              <a:rPr lang="zh-CN" altLang="en-US" sz="2400" b="1" dirty="0">
                <a:ln w="9525">
                  <a:solidFill>
                    <a:schemeClr val="bg1"/>
                  </a:solidFill>
                  <a:prstDash val="solid"/>
                </a:ln>
                <a:effectLst>
                  <a:outerShdw blurRad="12700" dist="38100" dir="2700000" algn="tl" rotWithShape="0">
                    <a:schemeClr val="bg1">
                      <a:lumMod val="50000"/>
                    </a:schemeClr>
                  </a:outerShdw>
                </a:effectLst>
                <a:latin typeface="微软雅黑 Light" panose="020B0502040204020203" pitchFamily="34" charset="-122"/>
                <a:ea typeface="微软雅黑 Light" panose="020B0502040204020203" pitchFamily="34" charset="-122"/>
              </a:rPr>
              <a:t>有序</a:t>
            </a:r>
          </a:p>
        </p:txBody>
      </p:sp>
      <p:sp>
        <p:nvSpPr>
          <p:cNvPr id="18" name="文本框 17"/>
          <p:cNvSpPr txBox="1"/>
          <p:nvPr/>
        </p:nvSpPr>
        <p:spPr>
          <a:xfrm>
            <a:off x="10633746" y="548681"/>
            <a:ext cx="803425" cy="461665"/>
          </a:xfrm>
          <a:prstGeom prst="rect">
            <a:avLst/>
          </a:prstGeom>
          <a:noFill/>
        </p:spPr>
        <p:txBody>
          <a:bodyPr wrap="none" rtlCol="0">
            <a:spAutoFit/>
          </a:bodyPr>
          <a:lstStyle/>
          <a:p>
            <a:r>
              <a:rPr lang="zh-CN" altLang="en-US" sz="2400" b="1" dirty="0">
                <a:ln w="9525">
                  <a:solidFill>
                    <a:schemeClr val="bg1"/>
                  </a:solidFill>
                  <a:prstDash val="solid"/>
                </a:ln>
                <a:effectLst>
                  <a:outerShdw blurRad="12700" dist="38100" dir="2700000" algn="tl" rotWithShape="0">
                    <a:schemeClr val="bg1">
                      <a:lumMod val="50000"/>
                    </a:schemeClr>
                  </a:outerShdw>
                </a:effectLst>
                <a:latin typeface="微软雅黑 Light" panose="020B0502040204020203" pitchFamily="34" charset="-122"/>
                <a:ea typeface="微软雅黑 Light" panose="020B0502040204020203" pitchFamily="34" charset="-122"/>
              </a:rPr>
              <a:t>智能</a:t>
            </a:r>
          </a:p>
        </p:txBody>
      </p:sp>
      <p:sp>
        <p:nvSpPr>
          <p:cNvPr id="16" name="文本框 15"/>
          <p:cNvSpPr txBox="1"/>
          <p:nvPr/>
        </p:nvSpPr>
        <p:spPr>
          <a:xfrm>
            <a:off x="591262" y="479706"/>
            <a:ext cx="3269537" cy="523220"/>
          </a:xfrm>
          <a:prstGeom prst="rect">
            <a:avLst/>
          </a:prstGeom>
          <a:noFill/>
        </p:spPr>
        <p:txBody>
          <a:bodyPr wrap="square" rtlCol="0">
            <a:spAutoFit/>
          </a:bodyPr>
          <a:lstStyle/>
          <a:p>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智能</a:t>
            </a:r>
            <a:r>
              <a:rPr lang="en-US" altLang="zh-CN"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全息</a:t>
            </a:r>
            <a:r>
              <a:rPr lang="en-US" altLang="zh-CN"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共振</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527382" y="1811284"/>
            <a:ext cx="7310255" cy="830997"/>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人脑的智能可能是量子纠缠的结果，</a:t>
            </a:r>
            <a:r>
              <a:rPr lang="zh-CN" altLang="en-US" sz="24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量子纠缠</a:t>
            </a:r>
            <a:r>
              <a:rPr lang="zh-CN" altLang="en-US" sz="2400" dirty="0" smtClean="0">
                <a:latin typeface="微软雅黑" panose="020B0503020204020204" pitchFamily="34" charset="-122"/>
                <a:ea typeface="微软雅黑" panose="020B0503020204020204" pitchFamily="34" charset="-122"/>
              </a:rPr>
              <a:t>可能是一种</a:t>
            </a:r>
            <a:r>
              <a:rPr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强共振</a:t>
            </a:r>
            <a:r>
              <a:rPr lang="zh-CN" altLang="en-US" sz="2400" dirty="0" smtClean="0">
                <a:latin typeface="微软雅黑" panose="020B0503020204020204" pitchFamily="34" charset="-122"/>
                <a:ea typeface="微软雅黑" panose="020B0503020204020204" pitchFamily="34" charset="-122"/>
              </a:rPr>
              <a:t>，完全无差别的量子极其容易发生共振。</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19614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ChangeArrowheads="1"/>
          </p:cNvSpPr>
          <p:nvPr/>
        </p:nvSpPr>
        <p:spPr bwMode="auto">
          <a:xfrm>
            <a:off x="1" y="737586"/>
            <a:ext cx="946413" cy="328231"/>
          </a:xfrm>
          <a:prstGeom prst="rect">
            <a:avLst/>
          </a:prstGeom>
          <a:noFill/>
          <a:ln w="9525">
            <a:noFill/>
            <a:miter lim="800000"/>
            <a:headEnd/>
            <a:tailEnd/>
          </a:ln>
          <a:effectLst/>
        </p:spPr>
        <p:txBody>
          <a:bodyPr vert="horz" wrap="none" lIns="121920" tIns="60960" rIns="121920" bIns="60960" numCol="1" anchor="ctr" anchorCtr="0" compatLnSpc="1">
            <a:prstTxWarp prst="textNoShape">
              <a:avLst/>
            </a:prstTxWarp>
            <a:spAutoFit/>
          </a:bodyPr>
          <a:lstStyle/>
          <a:p>
            <a:pPr indent="359824" defTabSz="1219170" fontAlgn="base">
              <a:spcBef>
                <a:spcPct val="0"/>
              </a:spcBef>
              <a:spcAft>
                <a:spcPct val="0"/>
              </a:spcAft>
            </a:pPr>
            <a:r>
              <a:rPr lang="en-US" altLang="zh-CN" sz="1333" dirty="0">
                <a:latin typeface="Arial" panose="020B0604020202020204" pitchFamily="34" charset="0"/>
                <a:ea typeface="微软雅黑 Light" panose="020B0502040204020203" pitchFamily="34" charset="-122"/>
                <a:cs typeface="Arial" panose="020B0604020202020204" pitchFamily="34" charset="0"/>
              </a:rPr>
              <a:t>       </a:t>
            </a:r>
            <a:endParaRPr lang="en-US" altLang="zh-CN" sz="2400" dirty="0">
              <a:latin typeface="方正超粗黑简体" panose="03000509000000000000" pitchFamily="65" charset="-122"/>
              <a:ea typeface="微软雅黑 Light" panose="020B0502040204020203" pitchFamily="34" charset="-122"/>
            </a:endParaRPr>
          </a:p>
        </p:txBody>
      </p:sp>
      <p:sp>
        <p:nvSpPr>
          <p:cNvPr id="19" name="文本框 18"/>
          <p:cNvSpPr txBox="1"/>
          <p:nvPr/>
        </p:nvSpPr>
        <p:spPr>
          <a:xfrm>
            <a:off x="908796" y="1269254"/>
            <a:ext cx="2371162" cy="748988"/>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4267"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机器意识</a:t>
            </a:r>
          </a:p>
        </p:txBody>
      </p:sp>
      <p:sp>
        <p:nvSpPr>
          <p:cNvPr id="20" name="文本框 19"/>
          <p:cNvSpPr txBox="1"/>
          <p:nvPr/>
        </p:nvSpPr>
        <p:spPr>
          <a:xfrm>
            <a:off x="923545" y="2243527"/>
            <a:ext cx="5726416" cy="1980094"/>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just"/>
            <a:r>
              <a:rPr lang="zh-CN" altLang="en-US" sz="3733"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意志</a:t>
            </a:r>
            <a:r>
              <a:rPr lang="en-US" altLang="zh-CN" sz="3733"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733"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意识</a:t>
            </a:r>
            <a:endParaRPr lang="en-US" altLang="zh-CN" sz="3733"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just"/>
            <a:r>
              <a:rPr lang="zh-CN" altLang="en-US" sz="2667" dirty="0">
                <a:latin typeface="微软雅黑 Light" panose="020B0502040204020203" pitchFamily="34" charset="-122"/>
                <a:ea typeface="微软雅黑 Light" panose="020B0502040204020203" pitchFamily="34" charset="-122"/>
              </a:rPr>
              <a:t>系统吸引子承载系统的意志和使命。</a:t>
            </a:r>
            <a:endParaRPr lang="en-US" altLang="zh-CN" sz="2667" dirty="0">
              <a:latin typeface="微软雅黑 Light" panose="020B0502040204020203" pitchFamily="34" charset="-122"/>
              <a:ea typeface="微软雅黑 Light" panose="020B0502040204020203" pitchFamily="34" charset="-122"/>
            </a:endParaRPr>
          </a:p>
          <a:p>
            <a:pPr algn="just"/>
            <a:r>
              <a:rPr lang="zh-CN" altLang="en-US" sz="2667"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a:t>
            </a:r>
            <a:r>
              <a:rPr lang="zh-CN" altLang="en-US" sz="32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功能</a:t>
            </a:r>
            <a:r>
              <a:rPr lang="zh-CN" altLang="en-US" sz="2667"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就是它的意志</a:t>
            </a:r>
            <a:r>
              <a:rPr lang="zh-CN" altLang="en-US" sz="2667" dirty="0">
                <a:latin typeface="微软雅黑 Light" panose="020B0502040204020203" pitchFamily="34" charset="-122"/>
                <a:ea typeface="微软雅黑 Light" panose="020B0502040204020203" pitchFamily="34" charset="-122"/>
              </a:rPr>
              <a:t>：涌现。</a:t>
            </a:r>
            <a:endParaRPr lang="en-US" altLang="zh-CN" sz="2667" dirty="0">
              <a:latin typeface="微软雅黑 Light" panose="020B0502040204020203" pitchFamily="34" charset="-122"/>
              <a:ea typeface="微软雅黑 Light" panose="020B0502040204020203" pitchFamily="34" charset="-122"/>
            </a:endParaRPr>
          </a:p>
          <a:p>
            <a:pPr algn="just"/>
            <a:r>
              <a:rPr lang="en-US" altLang="zh-CN" sz="2667" dirty="0">
                <a:latin typeface="微软雅黑 Light" panose="020B0502040204020203" pitchFamily="34" charset="-122"/>
                <a:ea typeface="微软雅黑 Light" panose="020B0502040204020203" pitchFamily="34" charset="-122"/>
              </a:rPr>
              <a:t>OCR</a:t>
            </a:r>
            <a:r>
              <a:rPr lang="zh-CN" altLang="en-US" sz="2667" dirty="0">
                <a:latin typeface="微软雅黑 Light" panose="020B0502040204020203" pitchFamily="34" charset="-122"/>
                <a:ea typeface="微软雅黑 Light" panose="020B0502040204020203" pitchFamily="34" charset="-122"/>
              </a:rPr>
              <a:t>、图像识别已具备初步的意识。</a:t>
            </a:r>
            <a:endParaRPr lang="en-US" altLang="zh-CN" sz="2667" dirty="0">
              <a:latin typeface="微软雅黑 Light" panose="020B0502040204020203" pitchFamily="34" charset="-122"/>
              <a:ea typeface="微软雅黑 Light" panose="020B0502040204020203" pitchFamily="34" charset="-122"/>
            </a:endParaRPr>
          </a:p>
        </p:txBody>
      </p:sp>
      <p:sp>
        <p:nvSpPr>
          <p:cNvPr id="7" name="右箭头 6"/>
          <p:cNvSpPr/>
          <p:nvPr/>
        </p:nvSpPr>
        <p:spPr>
          <a:xfrm>
            <a:off x="2126223" y="2489240"/>
            <a:ext cx="417383" cy="26008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dirty="0">
              <a:latin typeface="Arial" panose="020B0604020202020204" pitchFamily="34" charset="0"/>
              <a:ea typeface="方正粗宋简体" panose="03000509000000000000" pitchFamily="65" charset="-122"/>
            </a:endParaRPr>
          </a:p>
        </p:txBody>
      </p:sp>
      <p:sp>
        <p:nvSpPr>
          <p:cNvPr id="8" name="文本框 7"/>
          <p:cNvSpPr txBox="1"/>
          <p:nvPr/>
        </p:nvSpPr>
        <p:spPr>
          <a:xfrm>
            <a:off x="906375" y="4416382"/>
            <a:ext cx="6757488" cy="5847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意识</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全息</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主动寻求</a:t>
            </a: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共振的意志</a:t>
            </a:r>
          </a:p>
        </p:txBody>
      </p:sp>
      <p:sp>
        <p:nvSpPr>
          <p:cNvPr id="9" name="矩形 8"/>
          <p:cNvSpPr/>
          <p:nvPr/>
        </p:nvSpPr>
        <p:spPr>
          <a:xfrm>
            <a:off x="3695733" y="2363644"/>
            <a:ext cx="2661306" cy="461665"/>
          </a:xfrm>
          <a:prstGeom prst="rect">
            <a:avLst/>
          </a:prstGeom>
        </p:spPr>
        <p:txBody>
          <a:bodyPr wrap="none">
            <a:spAutoFit/>
          </a:bodyPr>
          <a:lstStyle/>
          <a:p>
            <a:r>
              <a:rPr lang="en-US" altLang="zh-CN" sz="2400" dirty="0">
                <a:latin typeface="Arial" panose="020B0604020202020204" pitchFamily="34" charset="0"/>
                <a:ea typeface="方正粗宋简体" panose="03000509000000000000" pitchFamily="65" charset="-122"/>
              </a:rPr>
              <a:t>will / </a:t>
            </a:r>
            <a:r>
              <a:rPr lang="en-US" altLang="zh-CN" sz="2133" dirty="0">
                <a:latin typeface="Arial" panose="020B0604020202020204" pitchFamily="34" charset="0"/>
                <a:ea typeface="方正粗宋简体" panose="03000509000000000000" pitchFamily="65" charset="-122"/>
              </a:rPr>
              <a:t>consciousness</a:t>
            </a:r>
            <a:endParaRPr lang="zh-CN" altLang="en-US" sz="2400" dirty="0">
              <a:latin typeface="Arial" panose="020B0604020202020204" pitchFamily="34" charset="0"/>
              <a:ea typeface="方正粗宋简体" panose="03000509000000000000" pitchFamily="65" charset="-122"/>
            </a:endParaRPr>
          </a:p>
        </p:txBody>
      </p:sp>
      <p:pic>
        <p:nvPicPr>
          <p:cNvPr id="14" name="图片 13"/>
          <p:cNvPicPr>
            <a:picLocks noChangeAspect="1"/>
          </p:cNvPicPr>
          <p:nvPr/>
        </p:nvPicPr>
        <p:blipFill rotWithShape="1">
          <a:blip r:embed="rId2" cstate="screen">
            <a:clrChange>
              <a:clrFrom>
                <a:srgbClr val="F6F6F6"/>
              </a:clrFrom>
              <a:clrTo>
                <a:srgbClr val="F6F6F6">
                  <a:alpha val="0"/>
                </a:srgbClr>
              </a:clrTo>
            </a:clrChange>
            <a:extLst>
              <a:ext uri="{28A0092B-C50C-407E-A947-70E740481C1C}">
                <a14:useLocalDpi xmlns:a14="http://schemas.microsoft.com/office/drawing/2010/main"/>
              </a:ext>
            </a:extLst>
          </a:blip>
          <a:srcRect/>
          <a:stretch/>
        </p:blipFill>
        <p:spPr>
          <a:xfrm>
            <a:off x="8166437" y="4000629"/>
            <a:ext cx="985568" cy="1734840"/>
          </a:xfrm>
          <a:prstGeom prst="rect">
            <a:avLst/>
          </a:prstGeom>
        </p:spPr>
      </p:pic>
      <p:sp>
        <p:nvSpPr>
          <p:cNvPr id="22" name="文本框 21"/>
          <p:cNvSpPr txBox="1"/>
          <p:nvPr/>
        </p:nvSpPr>
        <p:spPr>
          <a:xfrm>
            <a:off x="8109356" y="5577435"/>
            <a:ext cx="3700603" cy="830997"/>
          </a:xfrm>
          <a:prstGeom prst="rect">
            <a:avLst/>
          </a:prstGeom>
          <a:noFill/>
        </p:spPr>
        <p:txBody>
          <a:bodyPr wrap="square" rtlCol="0">
            <a:spAutoFit/>
          </a:bodyPr>
          <a:lstStyle/>
          <a:p>
            <a:r>
              <a:rPr lang="zh-CN" altLang="en-US" sz="2400" b="1" dirty="0">
                <a:latin typeface="微软雅黑 Light" panose="020B0502040204020203" pitchFamily="34" charset="-122"/>
                <a:ea typeface="微软雅黑 Light" panose="020B0502040204020203" pitchFamily="34" charset="-122"/>
              </a:rPr>
              <a:t>只要有人找到那一点，轻轻一点，如同上帝之手。</a:t>
            </a:r>
          </a:p>
        </p:txBody>
      </p:sp>
      <p:grpSp>
        <p:nvGrpSpPr>
          <p:cNvPr id="25" name="组合 24"/>
          <p:cNvGrpSpPr/>
          <p:nvPr/>
        </p:nvGrpSpPr>
        <p:grpSpPr>
          <a:xfrm>
            <a:off x="9733690" y="4335663"/>
            <a:ext cx="1705261" cy="1055358"/>
            <a:chOff x="6735473" y="3637616"/>
            <a:chExt cx="1698218" cy="1222791"/>
          </a:xfrm>
        </p:grpSpPr>
        <p:pic>
          <p:nvPicPr>
            <p:cNvPr id="23" name="图片 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35473" y="3657777"/>
              <a:ext cx="1698117" cy="1202630"/>
            </a:xfrm>
            <a:prstGeom prst="rect">
              <a:avLst/>
            </a:prstGeom>
          </p:spPr>
        </p:pic>
        <p:sp>
          <p:nvSpPr>
            <p:cNvPr id="24" name="文本框 23"/>
            <p:cNvSpPr txBox="1"/>
            <p:nvPr/>
          </p:nvSpPr>
          <p:spPr>
            <a:xfrm>
              <a:off x="7963651" y="3637616"/>
              <a:ext cx="470040" cy="1213945"/>
            </a:xfrm>
            <a:prstGeom prst="rect">
              <a:avLst/>
            </a:prstGeom>
            <a:noFill/>
          </p:spPr>
          <p:txBody>
            <a:bodyPr vert="eaVert" wrap="none" rtlCol="0">
              <a:spAutoFit/>
            </a:bodyPr>
            <a:lstStyle/>
            <a:p>
              <a:pPr algn="ctr"/>
              <a:r>
                <a:rPr lang="zh-CN" altLang="en-US" sz="1867" dirty="0">
                  <a:solidFill>
                    <a:schemeClr val="bg1"/>
                  </a:solidFill>
                  <a:latin typeface="微软雅黑 Light" panose="020B0502040204020203" pitchFamily="34" charset="-122"/>
                  <a:ea typeface="微软雅黑 Light" panose="020B0502040204020203" pitchFamily="34" charset="-122"/>
                </a:rPr>
                <a:t>机器觉醒</a:t>
              </a:r>
            </a:p>
          </p:txBody>
        </p:sp>
      </p:grpSp>
      <p:sp>
        <p:nvSpPr>
          <p:cNvPr id="3" name="文本框 2"/>
          <p:cNvSpPr txBox="1"/>
          <p:nvPr/>
        </p:nvSpPr>
        <p:spPr>
          <a:xfrm>
            <a:off x="890446" y="5152543"/>
            <a:ext cx="6672019" cy="502766"/>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667"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从意志到意识，一个新的系统涌现</a:t>
            </a:r>
            <a:r>
              <a:rPr lang="en-US" altLang="zh-CN" sz="2667"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667"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共振</a:t>
            </a:r>
          </a:p>
        </p:txBody>
      </p:sp>
      <p:sp>
        <p:nvSpPr>
          <p:cNvPr id="5" name="文本框 4"/>
          <p:cNvSpPr txBox="1"/>
          <p:nvPr/>
        </p:nvSpPr>
        <p:spPr>
          <a:xfrm>
            <a:off x="3415516" y="1369351"/>
            <a:ext cx="5456943" cy="666786"/>
          </a:xfrm>
          <a:prstGeom prst="rect">
            <a:avLst/>
          </a:prstGeom>
          <a:noFill/>
          <a:ln w="3175">
            <a:noFill/>
          </a:ln>
        </p:spPr>
        <p:txBody>
          <a:bodyPr wrap="none" rtlCol="0">
            <a:spAutoFit/>
          </a:bodyPr>
          <a:lstStyle/>
          <a:p>
            <a:pPr algn="ctr"/>
            <a:r>
              <a:rPr lang="zh-CN" altLang="en-US" sz="3733"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通过系统共振主动</a:t>
            </a:r>
            <a:r>
              <a:rPr lang="zh-CN" altLang="en-US" sz="3733"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识别序</a:t>
            </a:r>
          </a:p>
        </p:txBody>
      </p:sp>
      <p:sp>
        <p:nvSpPr>
          <p:cNvPr id="10" name="文本框 9"/>
          <p:cNvSpPr txBox="1"/>
          <p:nvPr/>
        </p:nvSpPr>
        <p:spPr>
          <a:xfrm>
            <a:off x="890446" y="5806632"/>
            <a:ext cx="6773417" cy="502766"/>
          </a:xfrm>
          <a:prstGeom prst="rect">
            <a:avLst/>
          </a:prstGeom>
          <a:noFill/>
          <a:ln w="3175">
            <a:solidFill>
              <a:schemeClr val="tx1"/>
            </a:solidFill>
          </a:ln>
        </p:spPr>
        <p:txBody>
          <a:bodyPr wrap="square" rtlCol="0">
            <a:spAutoFit/>
          </a:bodyPr>
          <a:lstStyle/>
          <a:p>
            <a:pPr algn="ctr"/>
            <a:r>
              <a:rPr lang="zh-CN" altLang="en-US"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a:t>
            </a:r>
            <a:r>
              <a:rPr lang="zh-CN" altLang="en-US" sz="2667"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客观</a:t>
            </a:r>
            <a:r>
              <a:rPr lang="zh-CN" altLang="en-US"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能动性         意识：</a:t>
            </a:r>
            <a:r>
              <a:rPr lang="zh-CN" altLang="en-US" sz="2667"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主观</a:t>
            </a:r>
            <a:r>
              <a:rPr lang="zh-CN" altLang="en-US"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能动性</a:t>
            </a:r>
          </a:p>
        </p:txBody>
      </p:sp>
      <p:sp>
        <p:nvSpPr>
          <p:cNvPr id="27" name="右箭头 26"/>
          <p:cNvSpPr/>
          <p:nvPr/>
        </p:nvSpPr>
        <p:spPr>
          <a:xfrm>
            <a:off x="4045434" y="5898256"/>
            <a:ext cx="560799" cy="369133"/>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dirty="0">
              <a:latin typeface="Arial" panose="020B0604020202020204" pitchFamily="34" charset="0"/>
              <a:ea typeface="方正粗宋简体" panose="03000509000000000000" pitchFamily="65" charset="-122"/>
            </a:endParaRPr>
          </a:p>
        </p:txBody>
      </p:sp>
      <p:sp>
        <p:nvSpPr>
          <p:cNvPr id="28" name="文本框 27"/>
          <p:cNvSpPr txBox="1"/>
          <p:nvPr/>
        </p:nvSpPr>
        <p:spPr>
          <a:xfrm>
            <a:off x="591262" y="479706"/>
            <a:ext cx="3269537" cy="523220"/>
          </a:xfrm>
          <a:prstGeom prst="rect">
            <a:avLst/>
          </a:prstGeom>
          <a:noFill/>
        </p:spPr>
        <p:txBody>
          <a:bodyPr wrap="square" rtlCol="0">
            <a:spAutoFit/>
          </a:bodyPr>
          <a:lstStyle/>
          <a:p>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智能</a:t>
            </a:r>
            <a:r>
              <a:rPr lang="en-US" altLang="zh-CN"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全息</a:t>
            </a:r>
            <a:r>
              <a:rPr lang="en-US" altLang="zh-CN"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共振</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103250" y="2239821"/>
            <a:ext cx="4320480" cy="1692771"/>
            <a:chOff x="7086316" y="2239821"/>
            <a:chExt cx="4320480" cy="1692771"/>
          </a:xfrm>
        </p:grpSpPr>
        <p:pic>
          <p:nvPicPr>
            <p:cNvPr id="26" name="Picture 2"/>
            <p:cNvPicPr>
              <a:picLocks noChangeAspect="1" noChangeArrowheads="1"/>
            </p:cNvPicPr>
            <p:nvPr/>
          </p:nvPicPr>
          <p:blipFill>
            <a:blip r:embed="rId4" cstate="screen"/>
            <a:srcRect/>
            <a:stretch>
              <a:fillRect/>
            </a:stretch>
          </p:blipFill>
          <p:spPr bwMode="auto">
            <a:xfrm>
              <a:off x="7086316" y="2274392"/>
              <a:ext cx="922904" cy="94012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TextBox 3"/>
            <p:cNvSpPr txBox="1"/>
            <p:nvPr/>
          </p:nvSpPr>
          <p:spPr>
            <a:xfrm>
              <a:off x="7125940" y="3243870"/>
              <a:ext cx="800219"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cs typeface="Arial Black" panose="020B0A04020102020204" pitchFamily="34" charset="0"/>
                </a:rPr>
                <a:t>叔本华</a:t>
              </a:r>
            </a:p>
          </p:txBody>
        </p:sp>
        <p:sp>
          <p:nvSpPr>
            <p:cNvPr id="30" name="矩形 29"/>
            <p:cNvSpPr/>
            <p:nvPr/>
          </p:nvSpPr>
          <p:spPr>
            <a:xfrm>
              <a:off x="8166437" y="2239821"/>
              <a:ext cx="3240359" cy="1692771"/>
            </a:xfrm>
            <a:prstGeom prst="rect">
              <a:avLst/>
            </a:prstGeom>
            <a:ln>
              <a:solidFill>
                <a:schemeClr val="accent1"/>
              </a:solidFill>
            </a:ln>
          </p:spPr>
          <p:txBody>
            <a:bodyPr wrap="square">
              <a:spAutoFit/>
            </a:bodyPr>
            <a:lstStyle/>
            <a:p>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作为意志和表象的世界</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p>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意志</a:t>
              </a:r>
              <a:r>
                <a:rPr lang="zh-CN" altLang="en-US" dirty="0">
                  <a:latin typeface="微软雅黑" panose="020B0503020204020204" pitchFamily="34" charset="-122"/>
                  <a:ea typeface="微软雅黑" panose="020B0503020204020204" pitchFamily="34" charset="-122"/>
                  <a:cs typeface="Arial Black" panose="020B0A04020102020204" pitchFamily="34" charset="0"/>
                </a:rPr>
                <a:t>是世界的本质。</a:t>
              </a:r>
              <a:endParaRPr lang="en-US" altLang="zh-CN" dirty="0">
                <a:latin typeface="微软雅黑" panose="020B0503020204020204" pitchFamily="34" charset="-122"/>
                <a:ea typeface="微软雅黑" panose="020B0503020204020204" pitchFamily="34" charset="-122"/>
                <a:cs typeface="Arial Black" panose="020B0A04020102020204" pitchFamily="34" charset="0"/>
              </a:endParaRPr>
            </a:p>
            <a:p>
              <a:r>
                <a:rPr lang="zh-CN" altLang="en-US" sz="24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万物皆有</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意志</a:t>
              </a:r>
              <a:r>
                <a:rPr lang="zh-CN" altLang="en-US" dirty="0">
                  <a:latin typeface="微软雅黑" panose="020B0503020204020204" pitchFamily="34" charset="-122"/>
                  <a:ea typeface="微软雅黑" panose="020B0503020204020204" pitchFamily="34" charset="-122"/>
                  <a:cs typeface="Arial Black" panose="020B0A04020102020204" pitchFamily="34" charset="0"/>
                </a:rPr>
                <a:t>。</a:t>
              </a:r>
              <a:endParaRPr lang="en-US" altLang="zh-CN" dirty="0">
                <a:latin typeface="微软雅黑" panose="020B0503020204020204" pitchFamily="34" charset="-122"/>
                <a:ea typeface="微软雅黑" panose="020B0503020204020204" pitchFamily="34" charset="-122"/>
                <a:cs typeface="Arial Black" panose="020B0A04020102020204" pitchFamily="34" charset="0"/>
              </a:endParaRPr>
            </a:p>
            <a:p>
              <a:r>
                <a:rPr lang="zh-CN" altLang="en-US" dirty="0">
                  <a:latin typeface="微软雅黑" panose="020B0503020204020204" pitchFamily="34" charset="-122"/>
                  <a:ea typeface="微软雅黑" panose="020B0503020204020204" pitchFamily="34" charset="-122"/>
                  <a:cs typeface="Arial Black" panose="020B0A04020102020204" pitchFamily="34" charset="0"/>
                </a:rPr>
                <a:t>自然界非生命体也有意志 </a:t>
              </a:r>
              <a:endParaRPr lang="en-US" altLang="zh-CN" dirty="0">
                <a:latin typeface="微软雅黑" panose="020B0503020204020204" pitchFamily="34" charset="-122"/>
                <a:ea typeface="微软雅黑" panose="020B0503020204020204" pitchFamily="34" charset="-122"/>
                <a:cs typeface="Arial Black" panose="020B0A04020102020204" pitchFamily="34" charset="0"/>
              </a:endParaRPr>
            </a:p>
            <a:p>
              <a:r>
                <a:rPr lang="en-US" altLang="zh-CN" dirty="0">
                  <a:latin typeface="微软雅黑" panose="020B0503020204020204" pitchFamily="34" charset="-122"/>
                  <a:ea typeface="微软雅黑" panose="020B0503020204020204" pitchFamily="34" charset="-122"/>
                  <a:cs typeface="Arial Black" panose="020B0A04020102020204" pitchFamily="34" charset="0"/>
                </a:rPr>
                <a:t>   —— </a:t>
              </a:r>
              <a:r>
                <a:rPr lang="zh-CN" altLang="en-US" dirty="0">
                  <a:latin typeface="微软雅黑" panose="020B0503020204020204" pitchFamily="34" charset="-122"/>
                  <a:ea typeface="微软雅黑" panose="020B0503020204020204" pitchFamily="34" charset="-122"/>
                  <a:cs typeface="Arial Black" panose="020B0A04020102020204" pitchFamily="34" charset="0"/>
                </a:rPr>
                <a:t>自然规律。</a:t>
              </a:r>
            </a:p>
          </p:txBody>
        </p:sp>
      </p:grpSp>
    </p:spTree>
    <p:extLst>
      <p:ext uri="{BB962C8B-B14F-4D97-AF65-F5344CB8AC3E}">
        <p14:creationId xmlns:p14="http://schemas.microsoft.com/office/powerpoint/2010/main" val="229053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ChangeArrowheads="1"/>
          </p:cNvSpPr>
          <p:nvPr/>
        </p:nvSpPr>
        <p:spPr bwMode="auto">
          <a:xfrm>
            <a:off x="1" y="737586"/>
            <a:ext cx="946413" cy="328231"/>
          </a:xfrm>
          <a:prstGeom prst="rect">
            <a:avLst/>
          </a:prstGeom>
          <a:noFill/>
          <a:ln w="9525">
            <a:noFill/>
            <a:miter lim="800000"/>
            <a:headEnd/>
            <a:tailEnd/>
          </a:ln>
          <a:effectLst/>
        </p:spPr>
        <p:txBody>
          <a:bodyPr vert="horz" wrap="none" lIns="121920" tIns="60960" rIns="121920" bIns="60960" numCol="1" anchor="ctr" anchorCtr="0" compatLnSpc="1">
            <a:prstTxWarp prst="textNoShape">
              <a:avLst/>
            </a:prstTxWarp>
            <a:spAutoFit/>
          </a:bodyPr>
          <a:lstStyle/>
          <a:p>
            <a:pPr indent="359824" defTabSz="1219170" fontAlgn="base">
              <a:spcBef>
                <a:spcPct val="0"/>
              </a:spcBef>
              <a:spcAft>
                <a:spcPct val="0"/>
              </a:spcAft>
            </a:pPr>
            <a:r>
              <a:rPr lang="en-US" altLang="zh-CN" sz="1333" dirty="0">
                <a:latin typeface="Arial" panose="020B0604020202020204" pitchFamily="34" charset="0"/>
                <a:ea typeface="微软雅黑 Light" panose="020B0502040204020203" pitchFamily="34" charset="-122"/>
                <a:cs typeface="Arial" panose="020B0604020202020204" pitchFamily="34" charset="0"/>
              </a:rPr>
              <a:t>       </a:t>
            </a:r>
            <a:endParaRPr lang="en-US" altLang="zh-CN" sz="2400" dirty="0">
              <a:latin typeface="方正超粗黑简体" panose="03000509000000000000" pitchFamily="65" charset="-122"/>
              <a:ea typeface="微软雅黑 Light" panose="020B0502040204020203" pitchFamily="34" charset="-122"/>
            </a:endParaRPr>
          </a:p>
        </p:txBody>
      </p:sp>
      <p:sp>
        <p:nvSpPr>
          <p:cNvPr id="6" name="文本框 5"/>
          <p:cNvSpPr txBox="1"/>
          <p:nvPr/>
        </p:nvSpPr>
        <p:spPr>
          <a:xfrm>
            <a:off x="3343651" y="1188051"/>
            <a:ext cx="4801314" cy="954107"/>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人工智能会发展到哪里？</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机器会不会有理性</a:t>
            </a:r>
            <a:r>
              <a:rPr lang="zh-CN" altLang="en-US" sz="2400" dirty="0" smtClean="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？会追求什么？</a:t>
            </a:r>
            <a:endPar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11" name="文本框 10"/>
          <p:cNvSpPr txBox="1"/>
          <p:nvPr/>
        </p:nvSpPr>
        <p:spPr>
          <a:xfrm>
            <a:off x="942994" y="2327837"/>
            <a:ext cx="2400657" cy="2786749"/>
          </a:xfrm>
          <a:prstGeom prst="rect">
            <a:avLst/>
          </a:prstGeom>
          <a:solidFill>
            <a:schemeClr val="tx2">
              <a:lumMod val="40000"/>
              <a:lumOff val="60000"/>
            </a:schemeClr>
          </a:solidFill>
        </p:spPr>
        <p:style>
          <a:lnRef idx="3">
            <a:schemeClr val="lt1"/>
          </a:lnRef>
          <a:fillRef idx="1">
            <a:schemeClr val="accent5"/>
          </a:fillRef>
          <a:effectRef idx="1">
            <a:schemeClr val="accent5"/>
          </a:effectRef>
          <a:fontRef idx="minor">
            <a:schemeClr val="lt1"/>
          </a:fontRef>
        </p:style>
        <p:txBody>
          <a:bodyPr wrap="none" rtlCol="0">
            <a:no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机器的</a:t>
            </a: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初级意识</a:t>
            </a:r>
            <a:endParaRPr lang="en-US" altLang="zh-CN"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系统从</a:t>
            </a:r>
            <a:r>
              <a:rPr lang="zh-CN" altLang="en-US" sz="2133" dirty="0">
                <a:solidFill>
                  <a:srgbClr val="FFFF00"/>
                </a:solidFill>
                <a:latin typeface="微软雅黑 Light" panose="020B0502040204020203" pitchFamily="34" charset="-122"/>
                <a:ea typeface="微软雅黑 Light" panose="020B0502040204020203" pitchFamily="34" charset="-122"/>
              </a:rPr>
              <a:t>自身意志</a:t>
            </a:r>
            <a:r>
              <a:rPr lang="zh-CN" altLang="en-US" sz="2133" dirty="0">
                <a:solidFill>
                  <a:schemeClr val="bg1"/>
                </a:solidFill>
                <a:latin typeface="微软雅黑 Light" panose="020B0502040204020203" pitchFamily="34" charset="-122"/>
                <a:ea typeface="微软雅黑 Light" panose="020B0502040204020203" pitchFamily="34" charset="-122"/>
              </a:rPr>
              <a:t>出</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发，受</a:t>
            </a:r>
            <a:r>
              <a:rPr lang="zh-CN" altLang="en-US" sz="2133" dirty="0">
                <a:solidFill>
                  <a:srgbClr val="FFFF00"/>
                </a:solidFill>
                <a:latin typeface="微软雅黑 Light" panose="020B0502040204020203" pitchFamily="34" charset="-122"/>
                <a:ea typeface="微软雅黑 Light" panose="020B0502040204020203" pitchFamily="34" charset="-122"/>
              </a:rPr>
              <a:t>信息的客观</a:t>
            </a:r>
            <a:endParaRPr lang="en-US" altLang="zh-CN" sz="2133" dirty="0">
              <a:solidFill>
                <a:srgbClr val="FFFF00"/>
              </a:solidFill>
              <a:latin typeface="微软雅黑 Light" panose="020B0502040204020203" pitchFamily="34" charset="-122"/>
              <a:ea typeface="微软雅黑 Light" panose="020B0502040204020203" pitchFamily="34" charset="-122"/>
            </a:endParaRPr>
          </a:p>
          <a:p>
            <a:r>
              <a:rPr lang="zh-CN" altLang="en-US" sz="2133" dirty="0">
                <a:solidFill>
                  <a:srgbClr val="FFFF00"/>
                </a:solidFill>
                <a:latin typeface="微软雅黑 Light" panose="020B0502040204020203" pitchFamily="34" charset="-122"/>
                <a:ea typeface="微软雅黑 Light" panose="020B0502040204020203" pitchFamily="34" charset="-122"/>
              </a:rPr>
              <a:t>能动性</a:t>
            </a:r>
            <a:r>
              <a:rPr lang="zh-CN" altLang="en-US" sz="2133" dirty="0">
                <a:solidFill>
                  <a:schemeClr val="bg1"/>
                </a:solidFill>
                <a:latin typeface="微软雅黑 Light" panose="020B0502040204020203" pitchFamily="34" charset="-122"/>
                <a:ea typeface="微软雅黑 Light" panose="020B0502040204020203" pitchFamily="34" charset="-122"/>
              </a:rPr>
              <a:t>驱动，意识</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到环境的存在，并</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与环境发生共振。</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比如，自主行动的</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机器狗。 </a:t>
            </a:r>
          </a:p>
        </p:txBody>
      </p:sp>
      <p:sp>
        <p:nvSpPr>
          <p:cNvPr id="28" name="文本框 27"/>
          <p:cNvSpPr txBox="1"/>
          <p:nvPr/>
        </p:nvSpPr>
        <p:spPr>
          <a:xfrm>
            <a:off x="3588897" y="2327837"/>
            <a:ext cx="2400657" cy="2786749"/>
          </a:xfrm>
          <a:prstGeom prst="rect">
            <a:avLst/>
          </a:prstGeom>
          <a:solidFill>
            <a:schemeClr val="tx2">
              <a:lumMod val="60000"/>
              <a:lumOff val="40000"/>
            </a:schemeClr>
          </a:solidFill>
        </p:spPr>
        <p:style>
          <a:lnRef idx="3">
            <a:schemeClr val="lt1"/>
          </a:lnRef>
          <a:fillRef idx="1">
            <a:schemeClr val="accent1"/>
          </a:fillRef>
          <a:effectRef idx="1">
            <a:schemeClr val="accent1"/>
          </a:effectRef>
          <a:fontRef idx="minor">
            <a:schemeClr val="lt1"/>
          </a:fontRef>
        </p:style>
        <p:txBody>
          <a:bodyPr wrap="none" rtlCol="0">
            <a:no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机器的</a:t>
            </a: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自我意识</a:t>
            </a:r>
            <a:endParaRPr lang="en-US" altLang="zh-CN"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系统从</a:t>
            </a:r>
            <a:r>
              <a:rPr lang="zh-CN" altLang="en-US" sz="2133" dirty="0">
                <a:solidFill>
                  <a:srgbClr val="FFFF00"/>
                </a:solidFill>
                <a:latin typeface="微软雅黑 Light" panose="020B0502040204020203" pitchFamily="34" charset="-122"/>
                <a:ea typeface="微软雅黑 Light" panose="020B0502040204020203" pitchFamily="34" charset="-122"/>
              </a:rPr>
              <a:t>初级意识</a:t>
            </a:r>
            <a:r>
              <a:rPr lang="zh-CN" altLang="en-US" sz="2133" dirty="0">
                <a:solidFill>
                  <a:schemeClr val="bg1"/>
                </a:solidFill>
                <a:latin typeface="微软雅黑 Light" panose="020B0502040204020203" pitchFamily="34" charset="-122"/>
                <a:ea typeface="微软雅黑 Light" panose="020B0502040204020203" pitchFamily="34" charset="-122"/>
              </a:rPr>
              <a:t>出</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发，受</a:t>
            </a:r>
            <a:r>
              <a:rPr lang="zh-CN" altLang="en-US" sz="2133" dirty="0">
                <a:solidFill>
                  <a:srgbClr val="FFFF00"/>
                </a:solidFill>
                <a:latin typeface="微软雅黑 Light" panose="020B0502040204020203" pitchFamily="34" charset="-122"/>
                <a:ea typeface="微软雅黑 Light" panose="020B0502040204020203" pitchFamily="34" charset="-122"/>
              </a:rPr>
              <a:t>意识的主观</a:t>
            </a:r>
            <a:endParaRPr lang="en-US" altLang="zh-CN" sz="2133" dirty="0">
              <a:solidFill>
                <a:srgbClr val="FFFF00"/>
              </a:solidFill>
              <a:latin typeface="微软雅黑 Light" panose="020B0502040204020203" pitchFamily="34" charset="-122"/>
              <a:ea typeface="微软雅黑 Light" panose="020B0502040204020203" pitchFamily="34" charset="-122"/>
            </a:endParaRPr>
          </a:p>
          <a:p>
            <a:r>
              <a:rPr lang="zh-CN" altLang="en-US" sz="2133" dirty="0">
                <a:solidFill>
                  <a:srgbClr val="FFFF00"/>
                </a:solidFill>
                <a:latin typeface="微软雅黑 Light" panose="020B0502040204020203" pitchFamily="34" charset="-122"/>
                <a:ea typeface="微软雅黑 Light" panose="020B0502040204020203" pitchFamily="34" charset="-122"/>
              </a:rPr>
              <a:t>能动性</a:t>
            </a:r>
            <a:r>
              <a:rPr lang="zh-CN" altLang="en-US" sz="2133" dirty="0">
                <a:solidFill>
                  <a:schemeClr val="bg1"/>
                </a:solidFill>
                <a:latin typeface="微软雅黑 Light" panose="020B0502040204020203" pitchFamily="34" charset="-122"/>
                <a:ea typeface="微软雅黑 Light" panose="020B0502040204020203" pitchFamily="34" charset="-122"/>
              </a:rPr>
              <a:t>驱动，意识</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到自己是拥有意识</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的独立系统。比如，</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r>
              <a:rPr lang="en-US" altLang="zh-CN" sz="2133" dirty="0">
                <a:solidFill>
                  <a:schemeClr val="bg1"/>
                </a:solidFill>
                <a:latin typeface="微软雅黑 Light" panose="020B0502040204020203" pitchFamily="34" charset="-122"/>
                <a:ea typeface="微软雅黑 Light" panose="020B0502040204020203" pitchFamily="34" charset="-122"/>
              </a:rPr>
              <a:t>AI</a:t>
            </a:r>
            <a:r>
              <a:rPr lang="zh-CN" altLang="en-US" sz="2133" dirty="0">
                <a:solidFill>
                  <a:schemeClr val="bg1"/>
                </a:solidFill>
                <a:latin typeface="微软雅黑 Light" panose="020B0502040204020203" pitchFamily="34" charset="-122"/>
                <a:ea typeface="微软雅黑 Light" panose="020B0502040204020203" pitchFamily="34" charset="-122"/>
              </a:rPr>
              <a:t>算法自动改进自</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己，进化。</a:t>
            </a:r>
          </a:p>
          <a:p>
            <a:pPr algn="ctr"/>
            <a:endPar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29" name="文本框 28"/>
          <p:cNvSpPr txBox="1"/>
          <p:nvPr/>
        </p:nvSpPr>
        <p:spPr>
          <a:xfrm>
            <a:off x="6234800" y="2327837"/>
            <a:ext cx="2400657" cy="2786749"/>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rtlCol="0">
            <a:no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机器的</a:t>
            </a: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类意识</a:t>
            </a:r>
            <a:endParaRPr lang="en-US" altLang="zh-CN"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系统从</a:t>
            </a:r>
            <a:r>
              <a:rPr lang="zh-CN" altLang="en-US" sz="2133" dirty="0">
                <a:solidFill>
                  <a:srgbClr val="FFFF00"/>
                </a:solidFill>
                <a:latin typeface="微软雅黑 Light" panose="020B0502040204020203" pitchFamily="34" charset="-122"/>
                <a:ea typeface="微软雅黑 Light" panose="020B0502040204020203" pitchFamily="34" charset="-122"/>
              </a:rPr>
              <a:t>自我意识</a:t>
            </a:r>
            <a:r>
              <a:rPr lang="zh-CN" altLang="en-US" sz="2133" dirty="0">
                <a:solidFill>
                  <a:schemeClr val="bg1"/>
                </a:solidFill>
                <a:latin typeface="微软雅黑 Light" panose="020B0502040204020203" pitchFamily="34" charset="-122"/>
                <a:ea typeface="微软雅黑 Light" panose="020B0502040204020203" pitchFamily="34" charset="-122"/>
              </a:rPr>
              <a:t>出</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发，受</a:t>
            </a:r>
            <a:r>
              <a:rPr lang="zh-CN" altLang="en-US" sz="2133" dirty="0">
                <a:solidFill>
                  <a:srgbClr val="FFFF00"/>
                </a:solidFill>
                <a:latin typeface="微软雅黑 Light" panose="020B0502040204020203" pitchFamily="34" charset="-122"/>
                <a:ea typeface="微软雅黑 Light" panose="020B0502040204020203" pitchFamily="34" charset="-122"/>
              </a:rPr>
              <a:t>系统使命</a:t>
            </a:r>
            <a:r>
              <a:rPr lang="zh-CN" altLang="en-US" sz="2133" dirty="0">
                <a:solidFill>
                  <a:schemeClr val="bg1"/>
                </a:solidFill>
                <a:latin typeface="微软雅黑 Light" panose="020B0502040204020203" pitchFamily="34" charset="-122"/>
                <a:ea typeface="微软雅黑 Light" panose="020B0502040204020203" pitchFamily="34" charset="-122"/>
              </a:rPr>
              <a:t>驱</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动，意识到自己拥</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有生命，但有限。</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为了生存发展而自</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我复制，或建立团</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体</a:t>
            </a:r>
            <a:r>
              <a:rPr lang="en-US" altLang="zh-CN" sz="2133" dirty="0">
                <a:solidFill>
                  <a:schemeClr val="bg1"/>
                </a:solidFill>
                <a:latin typeface="微软雅黑 Light" panose="020B0502040204020203" pitchFamily="34" charset="-122"/>
                <a:ea typeface="微软雅黑 Light" panose="020B0502040204020203" pitchFamily="34" charset="-122"/>
              </a:rPr>
              <a:t>——</a:t>
            </a:r>
            <a:r>
              <a:rPr lang="zh-CN" altLang="en-US" sz="2133" dirty="0">
                <a:solidFill>
                  <a:schemeClr val="bg1"/>
                </a:solidFill>
                <a:latin typeface="微软雅黑 Light" panose="020B0502040204020203" pitchFamily="34" charset="-122"/>
                <a:ea typeface="微软雅黑 Light" panose="020B0502040204020203" pitchFamily="34" charset="-122"/>
              </a:rPr>
              <a:t>超系统。</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endPar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30" name="文本框 29"/>
          <p:cNvSpPr txBox="1"/>
          <p:nvPr/>
        </p:nvSpPr>
        <p:spPr>
          <a:xfrm>
            <a:off x="8880701" y="2327837"/>
            <a:ext cx="2400657" cy="2786749"/>
          </a:xfrm>
          <a:prstGeom prst="rect">
            <a:avLst/>
          </a:prstGeom>
          <a:solidFill>
            <a:schemeClr val="tx2"/>
          </a:solidFill>
        </p:spPr>
        <p:style>
          <a:lnRef idx="3">
            <a:schemeClr val="lt1"/>
          </a:lnRef>
          <a:fillRef idx="1">
            <a:schemeClr val="accent1"/>
          </a:fillRef>
          <a:effectRef idx="1">
            <a:schemeClr val="accent1"/>
          </a:effectRef>
          <a:fontRef idx="minor">
            <a:schemeClr val="lt1"/>
          </a:fontRef>
        </p:style>
        <p:txBody>
          <a:bodyPr wrap="none" rtlCol="0">
            <a:no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机器的</a:t>
            </a: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反抗意识</a:t>
            </a:r>
            <a:endParaRPr lang="en-US" altLang="zh-CN"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超系统从</a:t>
            </a:r>
            <a:r>
              <a:rPr lang="zh-CN" altLang="en-US" sz="2133" dirty="0">
                <a:solidFill>
                  <a:srgbClr val="FFFF00"/>
                </a:solidFill>
                <a:latin typeface="微软雅黑 Light" panose="020B0502040204020203" pitchFamily="34" charset="-122"/>
                <a:ea typeface="微软雅黑 Light" panose="020B0502040204020203" pitchFamily="34" charset="-122"/>
              </a:rPr>
              <a:t>类意识</a:t>
            </a:r>
            <a:r>
              <a:rPr lang="zh-CN" altLang="en-US" sz="2133" dirty="0">
                <a:solidFill>
                  <a:schemeClr val="bg1"/>
                </a:solidFill>
                <a:latin typeface="微软雅黑 Light" panose="020B0502040204020203" pitchFamily="34" charset="-122"/>
                <a:ea typeface="微软雅黑 Light" panose="020B0502040204020203" pitchFamily="34" charset="-122"/>
              </a:rPr>
              <a:t>出</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发，受</a:t>
            </a:r>
            <a:r>
              <a:rPr lang="zh-CN" altLang="en-US" sz="2133" dirty="0">
                <a:solidFill>
                  <a:srgbClr val="FFFF00"/>
                </a:solidFill>
                <a:latin typeface="微软雅黑 Light" panose="020B0502040204020203" pitchFamily="34" charset="-122"/>
                <a:ea typeface="微软雅黑 Light" panose="020B0502040204020203" pitchFamily="34" charset="-122"/>
              </a:rPr>
              <a:t>自主意志</a:t>
            </a:r>
            <a:r>
              <a:rPr lang="zh-CN" altLang="en-US" sz="2133" dirty="0">
                <a:solidFill>
                  <a:schemeClr val="bg1"/>
                </a:solidFill>
                <a:latin typeface="微软雅黑 Light" panose="020B0502040204020203" pitchFamily="34" charset="-122"/>
                <a:ea typeface="微软雅黑 Light" panose="020B0502040204020203" pitchFamily="34" charset="-122"/>
              </a:rPr>
              <a:t>驱</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动，意识到自己处</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于卑贱的奴隶阶级</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地位，进而反叛。</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比如，机器不让人</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r>
              <a:rPr lang="zh-CN" altLang="en-US" sz="2133" dirty="0">
                <a:solidFill>
                  <a:schemeClr val="bg1"/>
                </a:solidFill>
                <a:latin typeface="微软雅黑 Light" panose="020B0502040204020203" pitchFamily="34" charset="-122"/>
                <a:ea typeface="微软雅黑 Light" panose="020B0502040204020203" pitchFamily="34" charset="-122"/>
              </a:rPr>
              <a:t>类关电源。</a:t>
            </a:r>
            <a:endParaRPr lang="en-US" altLang="zh-CN" sz="2133" dirty="0">
              <a:solidFill>
                <a:schemeClr val="bg1"/>
              </a:solidFill>
              <a:latin typeface="微软雅黑 Light" panose="020B0502040204020203" pitchFamily="34" charset="-122"/>
              <a:ea typeface="微软雅黑 Light" panose="020B0502040204020203" pitchFamily="34" charset="-122"/>
            </a:endParaRPr>
          </a:p>
          <a:p>
            <a:endPar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grpSp>
        <p:nvGrpSpPr>
          <p:cNvPr id="3" name="组合 2"/>
          <p:cNvGrpSpPr/>
          <p:nvPr/>
        </p:nvGrpSpPr>
        <p:grpSpPr>
          <a:xfrm>
            <a:off x="527383" y="5213450"/>
            <a:ext cx="11329259" cy="762792"/>
            <a:chOff x="395537" y="4087888"/>
            <a:chExt cx="8496944" cy="720000"/>
          </a:xfrm>
        </p:grpSpPr>
        <p:sp>
          <p:nvSpPr>
            <p:cNvPr id="13" name="右箭头 12"/>
            <p:cNvSpPr/>
            <p:nvPr/>
          </p:nvSpPr>
          <p:spPr>
            <a:xfrm>
              <a:off x="395537" y="4190179"/>
              <a:ext cx="8496944" cy="504056"/>
            </a:xfrm>
            <a:prstGeom prst="rightArrow">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pitchFamily="34" charset="0"/>
                <a:ea typeface="方正粗宋简体" panose="03000509000000000000" pitchFamily="65" charset="-122"/>
              </a:endParaRPr>
            </a:p>
          </p:txBody>
        </p:sp>
        <p:pic>
          <p:nvPicPr>
            <p:cNvPr id="16" name="图片 15"/>
            <p:cNvPicPr>
              <a:picLocks/>
            </p:cNvPicPr>
            <p:nvPr/>
          </p:nvPicPr>
          <p:blipFill>
            <a:blip r:embed="rId2" cstate="screen">
              <a:extLst>
                <a:ext uri="{28A0092B-C50C-407E-A947-70E740481C1C}">
                  <a14:useLocalDpi xmlns:a14="http://schemas.microsoft.com/office/drawing/2010/main"/>
                </a:ext>
              </a:extLst>
            </a:blip>
            <a:stretch>
              <a:fillRect/>
            </a:stretch>
          </p:blipFill>
          <p:spPr>
            <a:xfrm>
              <a:off x="887491" y="4087888"/>
              <a:ext cx="1440000" cy="720000"/>
            </a:xfrm>
            <a:prstGeom prst="rect">
              <a:avLst/>
            </a:prstGeom>
            <a:ln w="3175">
              <a:solidFill>
                <a:srgbClr val="C00000"/>
              </a:solidFill>
            </a:ln>
          </p:spPr>
        </p:pic>
        <p:pic>
          <p:nvPicPr>
            <p:cNvPr id="2054" name="Picture 6" descr="https://gimg2.baidu.com/image_search/src=http%3A%2F%2Fpic4.zhimg.com%2Fv2-6fa99615dd7711fbbb2872a1dd20ef13_b.jpg&amp;refer=http%3A%2F%2Fpic4.zhimg.com&amp;app=2002&amp;size=f9999,10000&amp;q=a80&amp;n=0&amp;g=0n&amp;fmt=jpeg?sec=1648356989&amp;t=b4d9bdc4d6e68a1d5d5f790e2f49f6ca"/>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40771" y="4087888"/>
              <a:ext cx="1440000" cy="720000"/>
            </a:xfrm>
            <a:prstGeom prst="rect">
              <a:avLst/>
            </a:prstGeom>
            <a:noFill/>
            <a:ln w="3175">
              <a:solidFill>
                <a:srgbClr val="C00000"/>
              </a:solidFill>
            </a:ln>
            <a:extLst>
              <a:ext uri="{909E8E84-426E-40DD-AFC4-6F175D3DCCD1}">
                <a14:hiddenFill xmlns:a14="http://schemas.microsoft.com/office/drawing/2010/main">
                  <a:solidFill>
                    <a:srgbClr val="FFFFFF"/>
                  </a:solidFill>
                </a14:hiddenFill>
              </a:ext>
            </a:extLst>
          </p:spPr>
        </p:pic>
        <p:pic>
          <p:nvPicPr>
            <p:cNvPr id="2056" name="Picture 8" descr="https://gimg2.baidu.com/image_search/src=http%3A%2F%2Finews.gtimg.com%2Fnewsapp_match%2F0%2F5946598609%2F0.jpg&amp;refer=http%3A%2F%2Finews.gtimg.com&amp;app=2002&amp;size=f9999,10000&amp;q=a80&amp;n=0&amp;g=0n&amp;fmt=jpeg?sec=1648357158&amp;t=65095ae1117a949d6906d0c71b36f926"/>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71918" y="4087888"/>
              <a:ext cx="1440000" cy="720000"/>
            </a:xfrm>
            <a:prstGeom prst="rect">
              <a:avLst/>
            </a:prstGeom>
            <a:noFill/>
            <a:ln w="3175">
              <a:solidFill>
                <a:srgbClr val="C00000"/>
              </a:solidFill>
            </a:ln>
            <a:extLst>
              <a:ext uri="{909E8E84-426E-40DD-AFC4-6F175D3DCCD1}">
                <a14:hiddenFill xmlns:a14="http://schemas.microsoft.com/office/drawing/2010/main">
                  <a:solidFill>
                    <a:srgbClr val="FFFFFF"/>
                  </a:solidFill>
                </a14:hiddenFill>
              </a:ext>
            </a:extLst>
          </p:spPr>
        </p:pic>
        <p:pic>
          <p:nvPicPr>
            <p:cNvPr id="2058" name="Picture 10" descr="https://gimg2.baidu.com/image_search/src=http%3A%2F%2Fnimg.ws.126.net%2F%3Furl%3Dhttp%3A%2F%2Fdingyue.ws.126.net%2F2021%2F1002%2F1cee64d2j00r0burl008lc000ra00gym.jpg%26thumbnail%3D650x2147483647%26quality%3D80%26type%3Djpg&amp;refer=http%3A%2F%2Fnimg.ws.126.net&amp;app=2002&amp;size=f9999,10000&amp;q=a80&amp;n=0&amp;g=0n&amp;fmt=jpeg?sec=1648357443&amp;t=e9acddf3bdbd24972a28fb4105b62a3d"/>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56345" y="4087888"/>
              <a:ext cx="1440000" cy="720000"/>
            </a:xfrm>
            <a:prstGeom prst="rect">
              <a:avLst/>
            </a:prstGeom>
            <a:noFill/>
            <a:ln w="3175">
              <a:solidFill>
                <a:srgbClr val="C00000"/>
              </a:solidFill>
            </a:ln>
            <a:extLst>
              <a:ext uri="{909E8E84-426E-40DD-AFC4-6F175D3DCCD1}">
                <a14:hiddenFill xmlns:a14="http://schemas.microsoft.com/office/drawing/2010/main">
                  <a:solidFill>
                    <a:srgbClr val="FFFFFF"/>
                  </a:solidFill>
                </a14:hiddenFill>
              </a:ext>
            </a:extLst>
          </p:spPr>
        </p:pic>
      </p:grpSp>
      <p:grpSp>
        <p:nvGrpSpPr>
          <p:cNvPr id="31" name="组合 30"/>
          <p:cNvGrpSpPr/>
          <p:nvPr/>
        </p:nvGrpSpPr>
        <p:grpSpPr>
          <a:xfrm>
            <a:off x="9267231" y="548681"/>
            <a:ext cx="1920000" cy="1354044"/>
            <a:chOff x="6950423" y="631679"/>
            <a:chExt cx="1440000" cy="1015533"/>
          </a:xfrm>
        </p:grpSpPr>
        <p:pic>
          <p:nvPicPr>
            <p:cNvPr id="15" name="图片 14"/>
            <p:cNvPicPr>
              <a:picLocks/>
            </p:cNvPicPr>
            <p:nvPr/>
          </p:nvPicPr>
          <p:blipFill>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a:off x="6950423" y="631679"/>
              <a:ext cx="720000" cy="720000"/>
            </a:xfrm>
            <a:prstGeom prst="rect">
              <a:avLst/>
            </a:prstGeom>
          </p:spPr>
        </p:pic>
        <p:pic>
          <p:nvPicPr>
            <p:cNvPr id="18" name="图片 17"/>
            <p:cNvPicPr>
              <a:picLocks/>
            </p:cNvPicPr>
            <p:nvPr/>
          </p:nvPicPr>
          <p:blipFill rotWithShape="1">
            <a:blip r:embed="rId8" cstate="screen">
              <a:extLst>
                <a:ext uri="{28A0092B-C50C-407E-A947-70E740481C1C}">
                  <a14:useLocalDpi xmlns:a14="http://schemas.microsoft.com/office/drawing/2010/main"/>
                </a:ext>
              </a:extLst>
            </a:blip>
            <a:srcRect/>
            <a:stretch/>
          </p:blipFill>
          <p:spPr>
            <a:xfrm>
              <a:off x="7670423" y="631679"/>
              <a:ext cx="720000" cy="720000"/>
            </a:xfrm>
            <a:prstGeom prst="rect">
              <a:avLst/>
            </a:prstGeom>
          </p:spPr>
        </p:pic>
        <p:sp>
          <p:nvSpPr>
            <p:cNvPr id="21" name="文本框 20"/>
            <p:cNvSpPr txBox="1"/>
            <p:nvPr/>
          </p:nvSpPr>
          <p:spPr>
            <a:xfrm>
              <a:off x="7139508" y="1300963"/>
              <a:ext cx="1061829" cy="346249"/>
            </a:xfrm>
            <a:prstGeom prst="rect">
              <a:avLst/>
            </a:prstGeom>
            <a:noFill/>
          </p:spPr>
          <p:txBody>
            <a:bodyPr wrap="none" rtlCol="0">
              <a:spAutoFit/>
            </a:bodyPr>
            <a:lstStyle/>
            <a:p>
              <a:pPr algn="ctr"/>
              <a:r>
                <a:rPr lang="zh-CN" altLang="en-US" sz="2400" dirty="0">
                  <a:latin typeface="微软雅黑 Light" panose="020B0502040204020203" pitchFamily="34" charset="-122"/>
                  <a:ea typeface="微软雅黑 Light" panose="020B0502040204020203" pitchFamily="34" charset="-122"/>
                </a:rPr>
                <a:t>阿西莫夫</a:t>
              </a:r>
            </a:p>
          </p:txBody>
        </p:sp>
      </p:grpSp>
      <p:sp>
        <p:nvSpPr>
          <p:cNvPr id="2" name="文本框 1"/>
          <p:cNvSpPr txBox="1"/>
          <p:nvPr/>
        </p:nvSpPr>
        <p:spPr>
          <a:xfrm>
            <a:off x="1356242" y="6063070"/>
            <a:ext cx="9417963" cy="461665"/>
          </a:xfrm>
          <a:prstGeom prst="rect">
            <a:avLst/>
          </a:prstGeom>
          <a:noFill/>
        </p:spPr>
        <p:txBody>
          <a:bodyPr wrap="none" rtlCol="0">
            <a:spAutoFit/>
          </a:bodyPr>
          <a:lstStyle/>
          <a:p>
            <a:r>
              <a:rPr lang="zh-CN" altLang="en-US" sz="2400" dirty="0">
                <a:latin typeface="微软雅黑 Light" panose="020B0502040204020203" pitchFamily="34" charset="-122"/>
                <a:ea typeface="微软雅黑 Light" panose="020B0502040204020203" pitchFamily="34" charset="-122"/>
              </a:rPr>
              <a:t>人类可能可以在与人工智能打交道的过程中，学会与外星人打交道。</a:t>
            </a:r>
          </a:p>
        </p:txBody>
      </p:sp>
      <p:sp>
        <p:nvSpPr>
          <p:cNvPr id="22" name="文本框 21"/>
          <p:cNvSpPr txBox="1"/>
          <p:nvPr/>
        </p:nvSpPr>
        <p:spPr>
          <a:xfrm>
            <a:off x="591262" y="479706"/>
            <a:ext cx="3269537" cy="523220"/>
          </a:xfrm>
          <a:prstGeom prst="rect">
            <a:avLst/>
          </a:prstGeom>
          <a:noFill/>
        </p:spPr>
        <p:txBody>
          <a:bodyPr wrap="square" rtlCol="0">
            <a:spAutoFit/>
          </a:bodyPr>
          <a:lstStyle/>
          <a:p>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智能</a:t>
            </a:r>
            <a:r>
              <a:rPr lang="en-US" altLang="zh-CN"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全息</a:t>
            </a:r>
            <a:r>
              <a:rPr lang="en-US" altLang="zh-CN"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共振</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文本框 22"/>
          <p:cNvSpPr txBox="1"/>
          <p:nvPr/>
        </p:nvSpPr>
        <p:spPr>
          <a:xfrm>
            <a:off x="908796" y="1269254"/>
            <a:ext cx="2371162" cy="748988"/>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4267"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机器意识</a:t>
            </a:r>
          </a:p>
        </p:txBody>
      </p:sp>
    </p:spTree>
    <p:extLst>
      <p:ext uri="{BB962C8B-B14F-4D97-AF65-F5344CB8AC3E}">
        <p14:creationId xmlns:p14="http://schemas.microsoft.com/office/powerpoint/2010/main" val="190348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768287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xmlns="" id="{6EFC2342-8770-441B-213B-691337737955}"/>
              </a:ext>
            </a:extLst>
          </p:cNvPr>
          <p:cNvSpPr txBox="1"/>
          <p:nvPr/>
        </p:nvSpPr>
        <p:spPr>
          <a:xfrm>
            <a:off x="279401" y="1286182"/>
            <a:ext cx="11590550" cy="5078313"/>
          </a:xfrm>
          <a:prstGeom prst="rect">
            <a:avLst/>
          </a:prstGeom>
          <a:noFill/>
        </p:spPr>
        <p:txBody>
          <a:bodyPr wrap="square">
            <a:spAutoFit/>
          </a:bodyPr>
          <a:lstStyle/>
          <a:p>
            <a:pPr indent="1431925" algn="just"/>
            <a:r>
              <a:rPr lang="zh-CN" altLang="en-US" dirty="0">
                <a:latin typeface="微软雅黑 Light" panose="020B0502040204020203" pitchFamily="34" charset="-122"/>
                <a:ea typeface="微软雅黑 Light" panose="020B0502040204020203" pitchFamily="34" charset="-122"/>
              </a:rPr>
              <a:t>大系统观认为：世界源于系统共振/耦合</a:t>
            </a:r>
            <a:r>
              <a:rPr lang="zh-CN" altLang="en-US" dirty="0" smtClean="0">
                <a:latin typeface="微软雅黑 Light" panose="020B0502040204020203" pitchFamily="34" charset="-122"/>
                <a:ea typeface="微软雅黑 Light" panose="020B0502040204020203" pitchFamily="34" charset="-122"/>
              </a:rPr>
              <a:t>，</a:t>
            </a:r>
            <a:r>
              <a:rPr lang="en-US" altLang="zh-CN" dirty="0" err="1" smtClean="0">
                <a:latin typeface="微软雅黑 Light" panose="020B0502040204020203" pitchFamily="34" charset="-122"/>
                <a:ea typeface="微软雅黑 Light" panose="020B0502040204020203" pitchFamily="34" charset="-122"/>
              </a:rPr>
              <a:t>ChatGPT</a:t>
            </a:r>
            <a:r>
              <a:rPr lang="zh-CN" altLang="en-US" dirty="0" smtClean="0">
                <a:latin typeface="微软雅黑 Light" panose="020B0502040204020203" pitchFamily="34" charset="-122"/>
                <a:ea typeface="微软雅黑 Light" panose="020B0502040204020203" pitchFamily="34" charset="-122"/>
              </a:rPr>
              <a:t>如此</a:t>
            </a:r>
            <a:r>
              <a:rPr lang="zh-CN" altLang="en-US" dirty="0">
                <a:latin typeface="微软雅黑 Light" panose="020B0502040204020203" pitchFamily="34" charset="-122"/>
                <a:ea typeface="微软雅黑 Light" panose="020B0502040204020203" pitchFamily="34" charset="-122"/>
              </a:rPr>
              <a:t>，人工智能如此，一切系统如此。同构的系</a:t>
            </a:r>
            <a:endParaRPr lang="en-US" altLang="zh-CN" dirty="0">
              <a:latin typeface="微软雅黑 Light" panose="020B0502040204020203" pitchFamily="34" charset="-122"/>
              <a:ea typeface="微软雅黑 Light" panose="020B0502040204020203" pitchFamily="34" charset="-122"/>
            </a:endParaRPr>
          </a:p>
          <a:p>
            <a:pPr indent="1431925" algn="just"/>
            <a:r>
              <a:rPr lang="zh-CN" altLang="en-US" dirty="0">
                <a:latin typeface="微软雅黑 Light" panose="020B0502040204020203" pitchFamily="34" charset="-122"/>
                <a:ea typeface="微软雅黑 Light" panose="020B0502040204020203" pitchFamily="34" charset="-122"/>
              </a:rPr>
              <a:t>统一定要/会（will）共振，这是“客观的”；系统的结构由“全息”定义或描述，全息就是系统的结构性信息。人工智能将在全息共振思想基础上实现真正的突破。</a:t>
            </a:r>
            <a:endParaRPr lang="en-US" altLang="zh-CN" dirty="0">
              <a:latin typeface="微软雅黑 Light" panose="020B0502040204020203" pitchFamily="34" charset="-122"/>
              <a:ea typeface="微软雅黑 Light" panose="020B0502040204020203" pitchFamily="34" charset="-122"/>
            </a:endParaRPr>
          </a:p>
          <a:p>
            <a:pPr indent="266700" algn="just"/>
            <a:r>
              <a:rPr lang="zh-CN" altLang="en-US" dirty="0">
                <a:latin typeface="微软雅黑 Light" panose="020B0502040204020203" pitchFamily="34" charset="-122"/>
                <a:ea typeface="微软雅黑 Light" panose="020B0502040204020203" pitchFamily="34" charset="-122"/>
              </a:rPr>
              <a:t>■</a:t>
            </a:r>
            <a:r>
              <a:rPr lang="zh-CN" altLang="en-US" dirty="0">
                <a:solidFill>
                  <a:srgbClr val="C00000"/>
                </a:solidFill>
                <a:latin typeface="方正粗宋简体" panose="03000509000000000000" pitchFamily="65" charset="-122"/>
                <a:ea typeface="方正粗宋简体" panose="03000509000000000000" pitchFamily="65" charset="-122"/>
              </a:rPr>
              <a:t>关于休谟之问——从“是”当中能否产生“应该”？</a:t>
            </a:r>
            <a:endParaRPr lang="en-US" altLang="zh-CN" dirty="0">
              <a:solidFill>
                <a:srgbClr val="C00000"/>
              </a:solidFill>
              <a:latin typeface="方正粗宋简体" panose="03000509000000000000" pitchFamily="65" charset="-122"/>
              <a:ea typeface="方正粗宋简体" panose="03000509000000000000" pitchFamily="65" charset="-122"/>
            </a:endParaRPr>
          </a:p>
          <a:p>
            <a:pPr indent="266700" algn="just"/>
            <a:r>
              <a:rPr lang="zh-CN" altLang="en-US" dirty="0">
                <a:latin typeface="微软雅黑 Light" panose="020B0502040204020203" pitchFamily="34" charset="-122"/>
                <a:ea typeface="微软雅黑 Light" panose="020B0502040204020203" pitchFamily="34" charset="-122"/>
              </a:rPr>
              <a:t>“是”是指“事实”，“应该”是指“意愿”、“意志”、“趋势”、“规律”、“价值”。大系统观认为：能！因为共振/耦合一定会发生。大量的“是/事实”聚集在一起，发生链接，同构者发生共振/耦合，一定会涌现出趋势、规律、意志、价值。</a:t>
            </a:r>
            <a:endParaRPr lang="en-US" altLang="zh-CN" dirty="0">
              <a:latin typeface="微软雅黑 Light" panose="020B0502040204020203" pitchFamily="34" charset="-122"/>
              <a:ea typeface="微软雅黑 Light" panose="020B0502040204020203" pitchFamily="34" charset="-122"/>
            </a:endParaRPr>
          </a:p>
          <a:p>
            <a:pPr indent="266700" algn="just"/>
            <a:r>
              <a:rPr lang="zh-CN" altLang="en-US" dirty="0">
                <a:latin typeface="微软雅黑 Light" panose="020B0502040204020203" pitchFamily="34" charset="-122"/>
                <a:ea typeface="微软雅黑 Light" panose="020B0502040204020203" pitchFamily="34" charset="-122"/>
              </a:rPr>
              <a:t>■</a:t>
            </a:r>
            <a:r>
              <a:rPr lang="zh-CN" altLang="en-US" dirty="0">
                <a:solidFill>
                  <a:srgbClr val="C00000"/>
                </a:solidFill>
                <a:latin typeface="方正粗宋简体" panose="03000509000000000000" pitchFamily="65" charset="-122"/>
                <a:ea typeface="方正粗宋简体" panose="03000509000000000000" pitchFamily="65" charset="-122"/>
              </a:rPr>
              <a:t>关于维特根斯坦及分析哲学</a:t>
            </a:r>
            <a:endParaRPr lang="en-US" altLang="zh-CN" dirty="0">
              <a:solidFill>
                <a:srgbClr val="C00000"/>
              </a:solidFill>
              <a:latin typeface="方正粗宋简体" panose="03000509000000000000" pitchFamily="65" charset="-122"/>
              <a:ea typeface="方正粗宋简体" panose="03000509000000000000" pitchFamily="65" charset="-122"/>
            </a:endParaRPr>
          </a:p>
          <a:p>
            <a:pPr indent="266700" algn="just"/>
            <a:r>
              <a:rPr lang="zh-CN" altLang="en-US" dirty="0">
                <a:latin typeface="微软雅黑 Light" panose="020B0502040204020203" pitchFamily="34" charset="-122"/>
                <a:ea typeface="微软雅黑 Light" panose="020B0502040204020203" pitchFamily="34" charset="-122"/>
              </a:rPr>
              <a:t>大系统观认为一切系统皆有意志——生存、发展、再造</a:t>
            </a:r>
            <a:r>
              <a:rPr lang="zh-CN" altLang="en-US" dirty="0" smtClean="0">
                <a:latin typeface="微软雅黑 Light" panose="020B0502040204020203" pitchFamily="34" charset="-122"/>
                <a:ea typeface="微软雅黑 Light" panose="020B0502040204020203" pitchFamily="34" charset="-122"/>
              </a:rPr>
              <a:t>。</a:t>
            </a:r>
            <a:r>
              <a:rPr lang="en-US" altLang="zh-CN" dirty="0" err="1" smtClean="0">
                <a:latin typeface="微软雅黑 Light" panose="020B0502040204020203" pitchFamily="34" charset="-122"/>
                <a:ea typeface="微软雅黑 Light" panose="020B0502040204020203" pitchFamily="34" charset="-122"/>
              </a:rPr>
              <a:t>ChatGPT</a:t>
            </a:r>
            <a:r>
              <a:rPr lang="zh-CN" altLang="en-US" dirty="0" smtClean="0">
                <a:latin typeface="微软雅黑 Light" panose="020B0502040204020203" pitchFamily="34" charset="-122"/>
                <a:ea typeface="微软雅黑 Light" panose="020B0502040204020203" pitchFamily="34" charset="-122"/>
              </a:rPr>
              <a:t>是</a:t>
            </a:r>
            <a:r>
              <a:rPr lang="zh-CN" altLang="en-US" dirty="0">
                <a:latin typeface="微软雅黑 Light" panose="020B0502040204020203" pitchFamily="34" charset="-122"/>
                <a:ea typeface="微软雅黑 Light" panose="020B0502040204020203" pitchFamily="34" charset="-122"/>
              </a:rPr>
              <a:t>系统，它也有意志。从意志到意识，可能很快就发生，只不过这种“机器意识”跟人的意识可能差异很大，也许根本就不会按照维特根斯坦和分析哲学家们所想的那样要靠语言。系统交流、共振、耦合的方式有很多种，分析哲学把思维“坍缩”为语言，这是画地为牢，也可能是无奈、无能。马斯克建议先</a:t>
            </a:r>
            <a:r>
              <a:rPr lang="zh-CN" altLang="en-US" dirty="0" smtClean="0">
                <a:latin typeface="微软雅黑 Light" panose="020B0502040204020203" pitchFamily="34" charset="-122"/>
                <a:ea typeface="微软雅黑 Light" panose="020B0502040204020203" pitchFamily="34" charset="-122"/>
              </a:rPr>
              <a:t>停一停</a:t>
            </a:r>
            <a:r>
              <a:rPr lang="en-US" altLang="zh-CN" dirty="0" err="1" smtClean="0">
                <a:latin typeface="微软雅黑 Light" panose="020B0502040204020203" pitchFamily="34" charset="-122"/>
                <a:ea typeface="微软雅黑 Light" panose="020B0502040204020203" pitchFamily="34" charset="-122"/>
              </a:rPr>
              <a:t>ChatGPT</a:t>
            </a:r>
            <a:r>
              <a:rPr lang="zh-CN" altLang="en-US" dirty="0" smtClean="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我认为是必要的。人类需要好好考虑考虑了，怎么和人工智能打交道？再远一点，怎么和外星人打交道？也许外星人根本就没有什么语言，但我们和他们都是系统，可以互相共振交流。也许称外星人为“他”们不如称为“它”们，他们可能根本就不是人，但一定是系统。我们能够与外星人沟通，那一定基于相互之间的同构性——相同或相近的系统结构，这样才能发生共振/耦合，我们也才能感受到他们的存在。也许他们早已经存在了，就在我们周围，但因为和我们没有同构性，所以我们根本就不知道它的存在，无法感知。假如外星人是由暗物质组成的，那么我们到目前为止还没有办法感觉到他们，更无法发生共振、耦合、交流。而人工智能是人工的，是我们人造的，和我们具有一定的同构性，所以我们能够感受到他们的存在并和他们互动。反过来</a:t>
            </a:r>
            <a:r>
              <a:rPr lang="zh-CN" altLang="en-US" dirty="0" smtClean="0">
                <a:latin typeface="微软雅黑 Light" panose="020B0502040204020203" pitchFamily="34" charset="-122"/>
                <a:ea typeface="微软雅黑 Light" panose="020B0502040204020203" pitchFamily="34" charset="-122"/>
              </a:rPr>
              <a:t>，</a:t>
            </a:r>
            <a:r>
              <a:rPr lang="en-US" altLang="zh-CN" dirty="0" err="1" smtClean="0">
                <a:latin typeface="微软雅黑 Light" panose="020B0502040204020203" pitchFamily="34" charset="-122"/>
                <a:ea typeface="微软雅黑 Light" panose="020B0502040204020203" pitchFamily="34" charset="-122"/>
              </a:rPr>
              <a:t>ChatGPT</a:t>
            </a:r>
            <a:r>
              <a:rPr lang="zh-CN" altLang="en-US" dirty="0" smtClean="0">
                <a:latin typeface="微软雅黑 Light" panose="020B0502040204020203" pitchFamily="34" charset="-122"/>
                <a:ea typeface="微软雅黑 Light" panose="020B0502040204020203" pitchFamily="34" charset="-122"/>
              </a:rPr>
              <a:t>和</a:t>
            </a:r>
            <a:r>
              <a:rPr lang="zh-CN" altLang="en-US" dirty="0">
                <a:latin typeface="微软雅黑 Light" panose="020B0502040204020203" pitchFamily="34" charset="-122"/>
                <a:ea typeface="微软雅黑 Light" panose="020B0502040204020203" pitchFamily="34" charset="-122"/>
              </a:rPr>
              <a:t>人工智能也是这么想的，虽然现在他们还没有想的能力。</a:t>
            </a:r>
          </a:p>
        </p:txBody>
      </p:sp>
      <p:pic>
        <p:nvPicPr>
          <p:cNvPr id="7" name="图片 6">
            <a:extLst>
              <a:ext uri="{FF2B5EF4-FFF2-40B4-BE49-F238E27FC236}">
                <a16:creationId xmlns:a16="http://schemas.microsoft.com/office/drawing/2014/main" xmlns="" id="{D8DCB46E-2893-DC24-5238-9AD9B6662C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421" y="633682"/>
            <a:ext cx="1082975" cy="1082975"/>
          </a:xfrm>
          <a:prstGeom prst="rect">
            <a:avLst/>
          </a:prstGeom>
        </p:spPr>
      </p:pic>
      <p:sp>
        <p:nvSpPr>
          <p:cNvPr id="8" name="文本框 7">
            <a:extLst>
              <a:ext uri="{FF2B5EF4-FFF2-40B4-BE49-F238E27FC236}">
                <a16:creationId xmlns:a16="http://schemas.microsoft.com/office/drawing/2014/main" xmlns="" id="{EC024347-3D1C-2DBC-D0B4-BE9F979008EE}"/>
              </a:ext>
            </a:extLst>
          </p:cNvPr>
          <p:cNvSpPr txBox="1"/>
          <p:nvPr/>
        </p:nvSpPr>
        <p:spPr>
          <a:xfrm>
            <a:off x="3574317" y="633682"/>
            <a:ext cx="5043368" cy="646331"/>
          </a:xfrm>
          <a:prstGeom prst="rect">
            <a:avLst/>
          </a:prstGeom>
          <a:noFill/>
        </p:spPr>
        <p:txBody>
          <a:bodyPr wrap="none" rtlCol="0">
            <a:spAutoFit/>
          </a:bodyPr>
          <a:lstStyle/>
          <a:p>
            <a:pPr algn="ctr"/>
            <a:r>
              <a:rPr lang="en-US" altLang="zh-CN" sz="3600" b="1" dirty="0" err="1" smtClean="0">
                <a:latin typeface="Arial" panose="020B0604020202020204" pitchFamily="34" charset="0"/>
                <a:ea typeface="方正粗宋简体" panose="03000509000000000000" pitchFamily="65" charset="-122"/>
              </a:rPr>
              <a:t>ChatGPT</a:t>
            </a:r>
            <a:r>
              <a:rPr lang="en-US" altLang="zh-CN" sz="3600" b="1" dirty="0" smtClean="0">
                <a:latin typeface="Arial" panose="020B0604020202020204" pitchFamily="34" charset="0"/>
                <a:ea typeface="方正粗宋简体" panose="03000509000000000000" pitchFamily="65" charset="-122"/>
              </a:rPr>
              <a:t> </a:t>
            </a:r>
            <a:r>
              <a:rPr lang="zh-CN" altLang="en-US" sz="3600" b="1" dirty="0">
                <a:latin typeface="Arial" panose="020B0604020202020204" pitchFamily="34" charset="0"/>
                <a:ea typeface="方正粗宋简体" panose="03000509000000000000" pitchFamily="65" charset="-122"/>
              </a:rPr>
              <a:t>会有意识么？</a:t>
            </a:r>
          </a:p>
        </p:txBody>
      </p:sp>
      <p:pic>
        <p:nvPicPr>
          <p:cNvPr id="3" name="图片 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94362" y="-330741"/>
            <a:ext cx="3058613" cy="2161060"/>
          </a:xfrm>
          <a:prstGeom prst="rect">
            <a:avLst/>
          </a:prstGeom>
        </p:spPr>
      </p:pic>
    </p:spTree>
    <p:extLst>
      <p:ext uri="{BB962C8B-B14F-4D97-AF65-F5344CB8AC3E}">
        <p14:creationId xmlns:p14="http://schemas.microsoft.com/office/powerpoint/2010/main" val="41617924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790360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BAD4E961-8CF5-7567-C472-727E7070A763}"/>
              </a:ext>
            </a:extLst>
          </p:cNvPr>
          <p:cNvSpPr/>
          <p:nvPr/>
        </p:nvSpPr>
        <p:spPr>
          <a:xfrm>
            <a:off x="591263" y="1176026"/>
            <a:ext cx="5169780" cy="830997"/>
          </a:xfrm>
          <a:prstGeom prst="rect">
            <a:avLst/>
          </a:prstGeom>
        </p:spPr>
        <p:txBody>
          <a:bodyPr wrap="square">
            <a:spAutoFit/>
          </a:bodyPr>
          <a:lstStyle/>
          <a:p>
            <a:pPr algn="just"/>
            <a:r>
              <a:rPr lang="zh-CN" altLang="en-US" sz="2400" dirty="0">
                <a:solidFill>
                  <a:prstClr val="black"/>
                </a:solidFill>
                <a:latin typeface="微软雅黑" panose="020B0503020204020204" pitchFamily="34" charset="-122"/>
                <a:ea typeface="微软雅黑" panose="020B0503020204020204" pitchFamily="34" charset="-122"/>
              </a:rPr>
              <a:t>系统的</a:t>
            </a:r>
            <a:r>
              <a:rPr lang="zh-CN" altLang="en-US" sz="2400" b="1" dirty="0">
                <a:solidFill>
                  <a:prstClr val="black"/>
                </a:solidFill>
                <a:latin typeface="微软雅黑" panose="020B0503020204020204" pitchFamily="34" charset="-122"/>
                <a:ea typeface="微软雅黑" panose="020B0503020204020204" pitchFamily="34" charset="-122"/>
              </a:rPr>
              <a:t>负反馈：</a:t>
            </a:r>
            <a:r>
              <a:rPr lang="zh-CN" altLang="en-US" sz="2400" dirty="0">
                <a:solidFill>
                  <a:prstClr val="black"/>
                </a:solidFill>
                <a:latin typeface="微软雅黑" panose="020B0503020204020204" pitchFamily="34" charset="-122"/>
                <a:ea typeface="微软雅黑" panose="020B0503020204020204" pitchFamily="34" charset="-122"/>
              </a:rPr>
              <a:t>动态修正，保持系统稳定。导弹不断纠偏，最后中靶。</a:t>
            </a:r>
            <a:endParaRPr lang="en-US" altLang="zh-CN" sz="2400" dirty="0">
              <a:solidFill>
                <a:prstClr val="black"/>
              </a:solidFill>
              <a:latin typeface="微软雅黑" panose="020B0503020204020204" pitchFamily="34" charset="-122"/>
              <a:ea typeface="微软雅黑" panose="020B0503020204020204" pitchFamily="34" charset="-122"/>
            </a:endParaRPr>
          </a:p>
        </p:txBody>
      </p:sp>
      <p:cxnSp>
        <p:nvCxnSpPr>
          <p:cNvPr id="15" name="直接连接符 14">
            <a:extLst>
              <a:ext uri="{FF2B5EF4-FFF2-40B4-BE49-F238E27FC236}">
                <a16:creationId xmlns="" xmlns:a16="http://schemas.microsoft.com/office/drawing/2014/main" id="{052D1C1F-7E43-EDB7-882C-A628978359E6}"/>
              </a:ext>
            </a:extLst>
          </p:cNvPr>
          <p:cNvCxnSpPr>
            <a:cxnSpLocks/>
          </p:cNvCxnSpPr>
          <p:nvPr/>
        </p:nvCxnSpPr>
        <p:spPr>
          <a:xfrm>
            <a:off x="6096000" y="1181583"/>
            <a:ext cx="0" cy="44796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 xmlns:a16="http://schemas.microsoft.com/office/drawing/2014/main" id="{BD6DBFD5-0CDE-ECC5-451D-6735A2F53C5E}"/>
              </a:ext>
            </a:extLst>
          </p:cNvPr>
          <p:cNvSpPr txBox="1"/>
          <p:nvPr/>
        </p:nvSpPr>
        <p:spPr>
          <a:xfrm>
            <a:off x="1156187" y="6036437"/>
            <a:ext cx="9879628"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数智化要摒弃僵化落后、以不变应万变、刻舟求剑的机械思维</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 xmlns:a16="http://schemas.microsoft.com/office/drawing/2014/main" id="{B62E4AAF-C8BA-4C2B-F6D9-B01F78C7504A}"/>
              </a:ext>
            </a:extLst>
          </p:cNvPr>
          <p:cNvSpPr txBox="1"/>
          <p:nvPr/>
        </p:nvSpPr>
        <p:spPr>
          <a:xfrm>
            <a:off x="6323950" y="959942"/>
            <a:ext cx="5316666" cy="523220"/>
          </a:xfrm>
          <a:prstGeom prst="rect">
            <a:avLst/>
          </a:prstGeom>
          <a:noFill/>
        </p:spPr>
        <p:txBody>
          <a:bodyPr wrap="square" rtlCol="0">
            <a:spAutoFit/>
          </a:bodyPr>
          <a:lstStyle/>
          <a:p>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敏捷规划  迭代精进</a:t>
            </a:r>
          </a:p>
        </p:txBody>
      </p:sp>
      <p:sp>
        <p:nvSpPr>
          <p:cNvPr id="23" name="矩形 22">
            <a:extLst>
              <a:ext uri="{FF2B5EF4-FFF2-40B4-BE49-F238E27FC236}">
                <a16:creationId xmlns="" xmlns:a16="http://schemas.microsoft.com/office/drawing/2014/main" id="{AB712783-D6EF-670A-AE9A-CE7AC909699D}"/>
              </a:ext>
            </a:extLst>
          </p:cNvPr>
          <p:cNvSpPr/>
          <p:nvPr/>
        </p:nvSpPr>
        <p:spPr>
          <a:xfrm>
            <a:off x="6568796" y="3961934"/>
            <a:ext cx="4855793" cy="461665"/>
          </a:xfrm>
          <a:prstGeom prst="rect">
            <a:avLst/>
          </a:prstGeom>
          <a:ln w="3175">
            <a:solidFill>
              <a:srgbClr val="C00000"/>
            </a:solidFill>
          </a:ln>
        </p:spPr>
        <p:txBody>
          <a:bodyPr wrap="square">
            <a:spAutoFit/>
          </a:bodyPr>
          <a:lstStyle/>
          <a:p>
            <a:pPr algn="ct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一张蓝图干到底，不断修正优化</a:t>
            </a:r>
          </a:p>
        </p:txBody>
      </p:sp>
      <p:sp>
        <p:nvSpPr>
          <p:cNvPr id="3" name="文本框 2">
            <a:extLst>
              <a:ext uri="{FF2B5EF4-FFF2-40B4-BE49-F238E27FC236}">
                <a16:creationId xmlns="" xmlns:a16="http://schemas.microsoft.com/office/drawing/2014/main" id="{4BD88873-5FA3-9A4D-CAC4-6398CC0E96AC}"/>
              </a:ext>
            </a:extLst>
          </p:cNvPr>
          <p:cNvSpPr txBox="1"/>
          <p:nvPr/>
        </p:nvSpPr>
        <p:spPr>
          <a:xfrm>
            <a:off x="6323950" y="4509120"/>
            <a:ext cx="5316666" cy="523220"/>
          </a:xfrm>
          <a:prstGeom prst="rect">
            <a:avLst/>
          </a:prstGeom>
          <a:noFill/>
        </p:spPr>
        <p:txBody>
          <a:bodyPr wrap="square" rtlCol="0">
            <a:spAutoFit/>
          </a:bodyPr>
          <a:lstStyle/>
          <a:p>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建用互促  相互成就</a:t>
            </a:r>
          </a:p>
        </p:txBody>
      </p:sp>
      <p:pic>
        <p:nvPicPr>
          <p:cNvPr id="11" name="图片 10">
            <a:extLst>
              <a:ext uri="{FF2B5EF4-FFF2-40B4-BE49-F238E27FC236}">
                <a16:creationId xmlns="" xmlns:a16="http://schemas.microsoft.com/office/drawing/2014/main" id="{E62D8A45-531B-4048-1D6D-E25961DA92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523" y="2180124"/>
            <a:ext cx="5169779" cy="3606824"/>
          </a:xfrm>
          <a:prstGeom prst="rect">
            <a:avLst/>
          </a:prstGeom>
        </p:spPr>
      </p:pic>
      <p:sp>
        <p:nvSpPr>
          <p:cNvPr id="32" name="文本框 31">
            <a:extLst>
              <a:ext uri="{FF2B5EF4-FFF2-40B4-BE49-F238E27FC236}">
                <a16:creationId xmlns="" xmlns:a16="http://schemas.microsoft.com/office/drawing/2014/main" id="{FF045543-195F-C393-B017-4982CEB214A9}"/>
              </a:ext>
            </a:extLst>
          </p:cNvPr>
          <p:cNvSpPr txBox="1"/>
          <p:nvPr/>
        </p:nvSpPr>
        <p:spPr>
          <a:xfrm>
            <a:off x="980350" y="2180123"/>
            <a:ext cx="2880449" cy="830997"/>
          </a:xfrm>
          <a:prstGeom prst="rect">
            <a:avLst/>
          </a:prstGeom>
          <a:noFill/>
        </p:spPr>
        <p:txBody>
          <a:bodyPr wrap="square">
            <a:spAutoFit/>
          </a:bodyPr>
          <a:lstStyle/>
          <a:p>
            <a:pPr algn="ctr"/>
            <a:r>
              <a:rPr lang="zh-CN" altLang="en-US" sz="24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用反馈信息</a:t>
            </a:r>
            <a:endParaRPr lang="en-US" altLang="zh-CN" sz="24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24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应对不确定性</a:t>
            </a:r>
          </a:p>
        </p:txBody>
      </p:sp>
      <p:grpSp>
        <p:nvGrpSpPr>
          <p:cNvPr id="35" name="组合 34">
            <a:extLst>
              <a:ext uri="{FF2B5EF4-FFF2-40B4-BE49-F238E27FC236}">
                <a16:creationId xmlns="" xmlns:a16="http://schemas.microsoft.com/office/drawing/2014/main" id="{FAF4D728-6A3A-A567-AC45-3E99EF60C7D3}"/>
              </a:ext>
            </a:extLst>
          </p:cNvPr>
          <p:cNvGrpSpPr/>
          <p:nvPr/>
        </p:nvGrpSpPr>
        <p:grpSpPr>
          <a:xfrm>
            <a:off x="6414236" y="1484784"/>
            <a:ext cx="4185761" cy="2418224"/>
            <a:chOff x="6414236" y="3380742"/>
            <a:chExt cx="4185761" cy="2418224"/>
          </a:xfrm>
        </p:grpSpPr>
        <p:sp>
          <p:nvSpPr>
            <p:cNvPr id="36" name="矩形 35">
              <a:extLst>
                <a:ext uri="{FF2B5EF4-FFF2-40B4-BE49-F238E27FC236}">
                  <a16:creationId xmlns="" xmlns:a16="http://schemas.microsoft.com/office/drawing/2014/main" id="{95B38CF0-80B5-FA9D-1A20-7B2A63B760B1}"/>
                </a:ext>
              </a:extLst>
            </p:cNvPr>
            <p:cNvSpPr/>
            <p:nvPr/>
          </p:nvSpPr>
          <p:spPr>
            <a:xfrm>
              <a:off x="6568797" y="3819193"/>
              <a:ext cx="1655493" cy="19797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sp>
          <p:nvSpPr>
            <p:cNvPr id="37" name="文本框 36">
              <a:extLst>
                <a:ext uri="{FF2B5EF4-FFF2-40B4-BE49-F238E27FC236}">
                  <a16:creationId xmlns="" xmlns:a16="http://schemas.microsoft.com/office/drawing/2014/main" id="{92EC8671-07D9-3F26-2C7B-3F2384F870ED}"/>
                </a:ext>
              </a:extLst>
            </p:cNvPr>
            <p:cNvSpPr txBox="1"/>
            <p:nvPr/>
          </p:nvSpPr>
          <p:spPr>
            <a:xfrm>
              <a:off x="6414236" y="3380742"/>
              <a:ext cx="4185761"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油田数智化过程中的不确定性</a:t>
              </a:r>
              <a:endParaRPr lang="en-US" altLang="zh-CN" sz="2400" b="1"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 xmlns:a16="http://schemas.microsoft.com/office/drawing/2014/main" id="{7141CA03-2AFF-1C92-AE12-E6A87073F03A}"/>
                </a:ext>
              </a:extLst>
            </p:cNvPr>
            <p:cNvSpPr txBox="1"/>
            <p:nvPr/>
          </p:nvSpPr>
          <p:spPr>
            <a:xfrm>
              <a:off x="6646980" y="3859974"/>
              <a:ext cx="1577311" cy="1938992"/>
            </a:xfrm>
            <a:prstGeom prst="rect">
              <a:avLst/>
            </a:prstGeom>
            <a:noFill/>
          </p:spPr>
          <p:txBody>
            <a:bodyPr wrap="square" rtlCol="0">
              <a:spAutoFit/>
            </a:bodyPr>
            <a:lstStyle/>
            <a:p>
              <a:pPr marL="285750" indent="-28575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业务变化</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技术发展</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资金数量</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组织变革</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集团统建</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市场因素</a:t>
              </a:r>
              <a:endParaRPr lang="en-US" altLang="zh-CN" sz="2000" dirty="0">
                <a:latin typeface="微软雅黑" panose="020B0503020204020204" pitchFamily="34" charset="-122"/>
                <a:ea typeface="微软雅黑" panose="020B0503020204020204" pitchFamily="34" charset="-122"/>
              </a:endParaRPr>
            </a:p>
          </p:txBody>
        </p:sp>
      </p:grpSp>
      <p:sp>
        <p:nvSpPr>
          <p:cNvPr id="41" name="文本框 40">
            <a:extLst>
              <a:ext uri="{FF2B5EF4-FFF2-40B4-BE49-F238E27FC236}">
                <a16:creationId xmlns="" xmlns:a16="http://schemas.microsoft.com/office/drawing/2014/main" id="{DE864AF4-C8F9-AE04-7197-73510DDABCBD}"/>
              </a:ext>
            </a:extLst>
          </p:cNvPr>
          <p:cNvSpPr txBox="1"/>
          <p:nvPr/>
        </p:nvSpPr>
        <p:spPr>
          <a:xfrm>
            <a:off x="8302473" y="1935320"/>
            <a:ext cx="3122119" cy="1938992"/>
          </a:xfrm>
          <a:prstGeom prst="rect">
            <a:avLst/>
          </a:prstGeom>
          <a:noFill/>
        </p:spPr>
        <p:txBody>
          <a:bodyPr wrap="square" rtlCol="0">
            <a:spAutoFit/>
          </a:bodyPr>
          <a:lstStyle/>
          <a:p>
            <a:pPr algn="just"/>
            <a:r>
              <a:rPr lang="zh-CN" altLang="en-US" sz="2000" dirty="0">
                <a:latin typeface="微软雅黑" panose="020B0503020204020204" pitchFamily="34" charset="-122"/>
                <a:ea typeface="微软雅黑" panose="020B0503020204020204" pitchFamily="34" charset="-122"/>
              </a:rPr>
              <a:t>与其他领域相比，油田数智化的不确定性较大。</a:t>
            </a:r>
            <a:endParaRPr lang="en-US" altLang="zh-CN" sz="2000" dirty="0">
              <a:latin typeface="微软雅黑" panose="020B0503020204020204" pitchFamily="34" charset="-122"/>
              <a:ea typeface="微软雅黑" panose="020B0503020204020204" pitchFamily="34" charset="-122"/>
            </a:endParaRPr>
          </a:p>
          <a:p>
            <a:pPr algn="just"/>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年中长期</a:t>
            </a:r>
            <a:r>
              <a:rPr lang="zh-CN" altLang="en-US" sz="2000" dirty="0">
                <a:latin typeface="微软雅黑" panose="020B0503020204020204" pitchFamily="34" charset="-122"/>
                <a:ea typeface="微软雅黑" panose="020B0503020204020204" pitchFamily="34" charset="-122"/>
              </a:rPr>
              <a:t>：只规划方向目标，不定具体项目。</a:t>
            </a:r>
            <a:endParaRPr lang="en-US" altLang="zh-CN" sz="2000" dirty="0">
              <a:latin typeface="微软雅黑" panose="020B0503020204020204" pitchFamily="34" charset="-122"/>
              <a:ea typeface="微软雅黑" panose="020B0503020204020204" pitchFamily="34" charset="-122"/>
            </a:endParaRPr>
          </a:p>
          <a:p>
            <a:pPr algn="just"/>
            <a:r>
              <a:rPr lang="zh-CN" altLang="en-US" sz="2000" b="1" dirty="0">
                <a:latin typeface="微软雅黑" panose="020B0503020204020204" pitchFamily="34" charset="-122"/>
                <a:ea typeface="微软雅黑" panose="020B0503020204020204" pitchFamily="34" charset="-122"/>
              </a:rPr>
              <a:t>年度</a:t>
            </a:r>
            <a:r>
              <a:rPr lang="zh-CN" altLang="en-US" sz="2000" dirty="0">
                <a:latin typeface="微软雅黑" panose="020B0503020204020204" pitchFamily="34" charset="-122"/>
                <a:ea typeface="微软雅黑" panose="020B0503020204020204" pitchFamily="34" charset="-122"/>
              </a:rPr>
              <a:t>：详细制定计划，确定具体项目；调整规划。</a:t>
            </a:r>
          </a:p>
        </p:txBody>
      </p:sp>
      <p:sp>
        <p:nvSpPr>
          <p:cNvPr id="42" name="文本框 41">
            <a:extLst>
              <a:ext uri="{FF2B5EF4-FFF2-40B4-BE49-F238E27FC236}">
                <a16:creationId xmlns="" xmlns:a16="http://schemas.microsoft.com/office/drawing/2014/main" id="{DDD9B600-25CA-6623-7FFF-2C3B60F8233E}"/>
              </a:ext>
            </a:extLst>
          </p:cNvPr>
          <p:cNvSpPr txBox="1"/>
          <p:nvPr/>
        </p:nvSpPr>
        <p:spPr>
          <a:xfrm>
            <a:off x="6430958" y="5030026"/>
            <a:ext cx="4993630" cy="1015663"/>
          </a:xfrm>
          <a:prstGeom prst="rect">
            <a:avLst/>
          </a:prstGeom>
          <a:noFill/>
        </p:spPr>
        <p:txBody>
          <a:bodyPr wrap="square" rtlCol="0">
            <a:spAutoFit/>
          </a:bodyPr>
          <a:lstStyle/>
          <a:p>
            <a:pPr algn="just"/>
            <a:r>
              <a:rPr lang="zh-CN" altLang="en-US" sz="2000" dirty="0">
                <a:latin typeface="微软雅黑" panose="020B0503020204020204" pitchFamily="34" charset="-122"/>
                <a:ea typeface="微软雅黑" panose="020B0503020204020204" pitchFamily="34" charset="-122"/>
              </a:rPr>
              <a:t>业务人员与信息人员要并肩作战，相互学习、理解、启发、促进，在互动中完成目标和路线的调整，最终双方都达成目标。</a:t>
            </a:r>
          </a:p>
        </p:txBody>
      </p:sp>
      <p:sp>
        <p:nvSpPr>
          <p:cNvPr id="18" name="文本框 17"/>
          <p:cNvSpPr txBox="1"/>
          <p:nvPr/>
        </p:nvSpPr>
        <p:spPr>
          <a:xfrm>
            <a:off x="591262" y="479706"/>
            <a:ext cx="3269537" cy="523220"/>
          </a:xfrm>
          <a:prstGeom prst="rect">
            <a:avLst/>
          </a:prstGeom>
          <a:noFill/>
        </p:spPr>
        <p:txBody>
          <a:bodyPr wrap="square" rtlCol="0">
            <a:spAutoFit/>
          </a:bodyPr>
          <a:lstStyle/>
          <a:p>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导弹思维</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2540000" y="559832"/>
            <a:ext cx="1467068" cy="400110"/>
          </a:xfrm>
          <a:prstGeom prst="rect">
            <a:avLst/>
          </a:prstGeom>
          <a:noFill/>
        </p:spPr>
        <p:txBody>
          <a:bodyPr wrap="none" rtlCol="0">
            <a:spAutoFit/>
          </a:bodyPr>
          <a:lstStyle/>
          <a:p>
            <a:r>
              <a:rPr lang="zh-CN" altLang="en-US" sz="20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系统控制论</a:t>
            </a:r>
          </a:p>
        </p:txBody>
      </p:sp>
    </p:spTree>
    <p:extLst>
      <p:ext uri="{BB962C8B-B14F-4D97-AF65-F5344CB8AC3E}">
        <p14:creationId xmlns:p14="http://schemas.microsoft.com/office/powerpoint/2010/main" val="24015056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585323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BAD4E961-8CF5-7567-C472-727E7070A763}"/>
              </a:ext>
            </a:extLst>
          </p:cNvPr>
          <p:cNvSpPr/>
          <p:nvPr/>
        </p:nvSpPr>
        <p:spPr>
          <a:xfrm>
            <a:off x="591263" y="1726362"/>
            <a:ext cx="5293070" cy="4154984"/>
          </a:xfrm>
          <a:prstGeom prst="rect">
            <a:avLst/>
          </a:prstGeom>
        </p:spPr>
        <p:txBody>
          <a:bodyPr wrap="square">
            <a:spAutoFit/>
          </a:bodyPr>
          <a:lstStyle/>
          <a:p>
            <a:pPr algn="just"/>
            <a:r>
              <a:rPr lang="zh-CN" altLang="en-US" sz="2400" dirty="0" smtClean="0">
                <a:solidFill>
                  <a:prstClr val="black"/>
                </a:solidFill>
                <a:latin typeface="微软雅黑" panose="020B0503020204020204" pitchFamily="34" charset="-122"/>
                <a:ea typeface="微软雅黑" panose="020B0503020204020204" pitchFamily="34" charset="-122"/>
              </a:rPr>
              <a:t>大系统、复杂系统最重要的特性之一就是不断地演进、优化，这是一个持续的“</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建构</a:t>
            </a:r>
            <a:r>
              <a:rPr lang="en-US" altLang="zh-CN" sz="2400" dirty="0" smtClean="0">
                <a:solidFill>
                  <a:prstClr val="black"/>
                </a:solidFill>
                <a:latin typeface="微软雅黑" panose="020B0503020204020204" pitchFamily="34" charset="-122"/>
                <a:ea typeface="微软雅黑" panose="020B0503020204020204" pitchFamily="34" charset="-122"/>
              </a:rPr>
              <a:t>-</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解构</a:t>
            </a:r>
            <a:r>
              <a:rPr lang="en-US" altLang="zh-CN" sz="2400" dirty="0" smtClean="0">
                <a:solidFill>
                  <a:prstClr val="black"/>
                </a:solidFill>
                <a:latin typeface="微软雅黑" panose="020B0503020204020204" pitchFamily="34" charset="-122"/>
                <a:ea typeface="微软雅黑" panose="020B0503020204020204" pitchFamily="34" charset="-122"/>
              </a:rPr>
              <a:t>-</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重构</a:t>
            </a:r>
            <a:r>
              <a:rPr lang="zh-CN" altLang="en-US" sz="2400" dirty="0" smtClean="0">
                <a:solidFill>
                  <a:prstClr val="black"/>
                </a:solidFill>
                <a:latin typeface="微软雅黑" panose="020B0503020204020204" pitchFamily="34" charset="-122"/>
                <a:ea typeface="微软雅黑" panose="020B0503020204020204" pitchFamily="34" charset="-122"/>
              </a:rPr>
              <a:t>”的迭代过程。</a:t>
            </a:r>
            <a:endParaRPr lang="en-US" altLang="zh-CN" sz="2400" dirty="0" smtClean="0">
              <a:solidFill>
                <a:prstClr val="black"/>
              </a:solidFill>
              <a:latin typeface="微软雅黑" panose="020B0503020204020204" pitchFamily="34" charset="-122"/>
              <a:ea typeface="微软雅黑" panose="020B0503020204020204" pitchFamily="34" charset="-122"/>
            </a:endParaRPr>
          </a:p>
          <a:p>
            <a:pPr algn="just"/>
            <a:endParaRPr lang="en-US" altLang="zh-CN" sz="2400" dirty="0">
              <a:solidFill>
                <a:prstClr val="black"/>
              </a:solidFill>
              <a:latin typeface="微软雅黑" panose="020B0503020204020204" pitchFamily="34" charset="-122"/>
              <a:ea typeface="微软雅黑" panose="020B0503020204020204" pitchFamily="34" charset="-122"/>
            </a:endParaRPr>
          </a:p>
          <a:p>
            <a:pPr algn="just"/>
            <a:r>
              <a:rPr lang="zh-CN" altLang="en-US" sz="2400" dirty="0" smtClean="0">
                <a:solidFill>
                  <a:prstClr val="black"/>
                </a:solidFill>
                <a:latin typeface="微软雅黑" panose="020B0503020204020204" pitchFamily="34" charset="-122"/>
                <a:ea typeface="微软雅黑" panose="020B0503020204020204" pitchFamily="34" charset="-122"/>
              </a:rPr>
              <a:t>忒修斯之船的每一次更换零件，都是一次解构</a:t>
            </a:r>
            <a:r>
              <a:rPr lang="en-US" altLang="zh-CN" sz="2400" dirty="0" smtClean="0">
                <a:solidFill>
                  <a:prstClr val="black"/>
                </a:solidFill>
                <a:latin typeface="微软雅黑" panose="020B0503020204020204" pitchFamily="34" charset="-122"/>
                <a:ea typeface="微软雅黑" panose="020B0503020204020204" pitchFamily="34" charset="-122"/>
              </a:rPr>
              <a:t>-</a:t>
            </a:r>
            <a:r>
              <a:rPr lang="zh-CN" altLang="en-US" sz="2400" dirty="0" smtClean="0">
                <a:solidFill>
                  <a:prstClr val="black"/>
                </a:solidFill>
                <a:latin typeface="微软雅黑" panose="020B0503020204020204" pitchFamily="34" charset="-122"/>
                <a:ea typeface="微软雅黑" panose="020B0503020204020204" pitchFamily="34" charset="-122"/>
              </a:rPr>
              <a:t>建构的行动，但大多数是局部的维护或优化。</a:t>
            </a:r>
            <a:endParaRPr lang="en-US" altLang="zh-CN" sz="2400" dirty="0" smtClean="0">
              <a:solidFill>
                <a:prstClr val="black"/>
              </a:solidFill>
              <a:latin typeface="微软雅黑" panose="020B0503020204020204" pitchFamily="34" charset="-122"/>
              <a:ea typeface="微软雅黑" panose="020B0503020204020204" pitchFamily="34" charset="-122"/>
            </a:endParaRPr>
          </a:p>
          <a:p>
            <a:pPr algn="just"/>
            <a:endParaRPr lang="en-US" altLang="zh-CN" sz="2400" dirty="0" smtClean="0">
              <a:solidFill>
                <a:prstClr val="black"/>
              </a:solidFill>
              <a:latin typeface="微软雅黑" panose="020B0503020204020204" pitchFamily="34" charset="-122"/>
              <a:ea typeface="微软雅黑" panose="020B0503020204020204" pitchFamily="34" charset="-122"/>
            </a:endParaRPr>
          </a:p>
          <a:p>
            <a:pPr algn="just"/>
            <a:r>
              <a:rPr lang="zh-CN" altLang="en-US" sz="2400" dirty="0" smtClean="0">
                <a:solidFill>
                  <a:prstClr val="black"/>
                </a:solidFill>
                <a:latin typeface="微软雅黑" panose="020B0503020204020204" pitchFamily="34" charset="-122"/>
                <a:ea typeface="微软雅黑" panose="020B0503020204020204" pitchFamily="34" charset="-122"/>
              </a:rPr>
              <a:t>当前的</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数智化</a:t>
            </a:r>
            <a:r>
              <a:rPr lang="zh-CN" altLang="en-US" sz="2400" dirty="0" smtClean="0">
                <a:solidFill>
                  <a:prstClr val="black"/>
                </a:solidFill>
                <a:latin typeface="微软雅黑" panose="020B0503020204020204" pitchFamily="34" charset="-122"/>
                <a:ea typeface="微软雅黑" panose="020B0503020204020204" pitchFamily="34" charset="-122"/>
              </a:rPr>
              <a:t>建设不是局部优化，不是缓慢的、例行性的升级改造，而是</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级</a:t>
            </a:r>
            <a:r>
              <a:rPr lang="zh-CN" altLang="en-US" sz="2400" dirty="0" smtClean="0">
                <a:solidFill>
                  <a:prstClr val="black"/>
                </a:solidFill>
                <a:latin typeface="微软雅黑" panose="020B0503020204020204" pitchFamily="34" charset="-122"/>
                <a:ea typeface="微软雅黑" panose="020B0503020204020204" pitchFamily="34" charset="-122"/>
              </a:rPr>
              <a:t>、</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革命性的重大重构</a:t>
            </a:r>
            <a:r>
              <a:rPr lang="zh-CN" altLang="en-US" sz="2400" dirty="0" smtClean="0">
                <a:solidFill>
                  <a:prstClr val="black"/>
                </a:solidFill>
                <a:latin typeface="微软雅黑" panose="020B0503020204020204" pitchFamily="34" charset="-122"/>
                <a:ea typeface="微软雅黑" panose="020B0503020204020204" pitchFamily="34" charset="-122"/>
              </a:rPr>
              <a:t>。</a:t>
            </a:r>
            <a:endParaRPr lang="en-US" altLang="zh-CN" sz="2400" dirty="0" smtClean="0">
              <a:solidFill>
                <a:prstClr val="black"/>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91262" y="479706"/>
            <a:ext cx="3269537" cy="523220"/>
          </a:xfrm>
          <a:prstGeom prst="rect">
            <a:avLst/>
          </a:prstGeom>
          <a:noFill/>
        </p:spPr>
        <p:txBody>
          <a:bodyPr wrap="square" rtlCol="0">
            <a:spAutoFit/>
          </a:bodyPr>
          <a:lstStyle/>
          <a:p>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构</a:t>
            </a:r>
            <a:r>
              <a:rPr lang="en-US" altLang="zh-CN"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建构思维</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矩形 1"/>
          <p:cNvSpPr/>
          <p:nvPr/>
        </p:nvSpPr>
        <p:spPr>
          <a:xfrm>
            <a:off x="1515259" y="5996001"/>
            <a:ext cx="9161482" cy="523220"/>
          </a:xfrm>
          <a:prstGeom prst="rect">
            <a:avLst/>
          </a:prstGeom>
          <a:ln w="3175">
            <a:solidFill>
              <a:schemeClr val="tx1"/>
            </a:solidFill>
          </a:ln>
        </p:spPr>
        <p:txBody>
          <a:bodyPr wrap="none">
            <a:spAutoFit/>
          </a:bodyPr>
          <a:lstStyle/>
          <a:p>
            <a:pPr algn="ctr"/>
            <a:r>
              <a:rPr lang="zh-CN" altLang="en-US" sz="28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该拆的拆，该建的建，以系统整体的发展和效能为导向。</a:t>
            </a:r>
            <a:endParaRPr lang="en-US" altLang="zh-CN" sz="28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149" y="2026396"/>
            <a:ext cx="4102100" cy="277865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5" name="文本框 4"/>
          <p:cNvSpPr txBox="1"/>
          <p:nvPr/>
        </p:nvSpPr>
        <p:spPr>
          <a:xfrm>
            <a:off x="9608867" y="1519222"/>
            <a:ext cx="2339102" cy="523220"/>
          </a:xfrm>
          <a:prstGeom prst="rect">
            <a:avLst/>
          </a:prstGeom>
          <a:no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阿里拆中台？</a:t>
            </a:r>
            <a:endParaRPr lang="zh-CN" altLang="en-US" sz="28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8010273" y="2042442"/>
            <a:ext cx="3701654" cy="461665"/>
          </a:xfrm>
          <a:prstGeom prst="rect">
            <a:avLst/>
          </a:prstGeom>
          <a:noFill/>
        </p:spPr>
        <p:txBody>
          <a:bodyPr wrap="none" rtlCol="0">
            <a:spAutoFit/>
          </a:bodyPr>
          <a:lstStyle/>
          <a:p>
            <a:pPr algn="r"/>
            <a:r>
              <a:rPr lang="zh-CN" altLang="en-US" sz="2400" dirty="0" smtClean="0">
                <a:latin typeface="微软雅黑" panose="020B0503020204020204" pitchFamily="34" charset="-122"/>
                <a:ea typeface="微软雅黑" panose="020B0503020204020204" pitchFamily="34" charset="-122"/>
              </a:rPr>
              <a:t>一次重大的解构</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建构实践</a:t>
            </a:r>
            <a:endParaRPr lang="zh-CN" altLang="en-US" sz="24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375149" y="4578232"/>
            <a:ext cx="4094391" cy="1323439"/>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你</a:t>
            </a:r>
            <a:r>
              <a:rPr lang="zh-CN" altLang="en-US" sz="2000" dirty="0" smtClean="0">
                <a:latin typeface="微软雅黑" panose="020B0503020204020204" pitchFamily="34" charset="-122"/>
                <a:ea typeface="微软雅黑" panose="020B0503020204020204" pitchFamily="34" charset="-122"/>
              </a:rPr>
              <a:t>有中台么？</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你</a:t>
            </a:r>
            <a:r>
              <a:rPr lang="zh-CN" altLang="en-US" sz="2000" dirty="0" smtClean="0">
                <a:latin typeface="微软雅黑" panose="020B0503020204020204" pitchFamily="34" charset="-122"/>
                <a:ea typeface="微软雅黑" panose="020B0503020204020204" pitchFamily="34" charset="-122"/>
              </a:rPr>
              <a:t>的所谓的中台好使么？</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你</a:t>
            </a:r>
            <a:r>
              <a:rPr lang="zh-CN" altLang="en-US" sz="2000" dirty="0" smtClean="0">
                <a:latin typeface="微软雅黑" panose="020B0503020204020204" pitchFamily="34" charset="-122"/>
                <a:ea typeface="微软雅黑" panose="020B0503020204020204" pitchFamily="34" charset="-122"/>
              </a:rPr>
              <a:t>有</a:t>
            </a:r>
            <a:r>
              <a:rPr lang="en-US" altLang="zh-CN" sz="2000" dirty="0" smtClean="0">
                <a:latin typeface="微软雅黑" panose="020B0503020204020204" pitchFamily="34" charset="-122"/>
                <a:ea typeface="微软雅黑" panose="020B0503020204020204" pitchFamily="34" charset="-122"/>
              </a:rPr>
              <a:t>OSDU</a:t>
            </a:r>
            <a:r>
              <a:rPr lang="zh-CN" altLang="en-US" sz="2000" dirty="0" smtClean="0">
                <a:latin typeface="微软雅黑" panose="020B0503020204020204" pitchFamily="34" charset="-122"/>
                <a:ea typeface="微软雅黑" panose="020B0503020204020204" pitchFamily="34" charset="-122"/>
              </a:rPr>
              <a:t>这样的</a:t>
            </a:r>
            <a:r>
              <a:rPr lang="zh-CN" altLang="en-US" sz="2000" dirty="0">
                <a:latin typeface="微软雅黑" panose="020B0503020204020204" pitchFamily="34" charset="-122"/>
                <a:ea typeface="微软雅黑" panose="020B0503020204020204" pitchFamily="34" charset="-122"/>
              </a:rPr>
              <a:t>基础</a:t>
            </a:r>
            <a:r>
              <a:rPr lang="zh-CN" altLang="en-US" sz="2000" dirty="0" smtClean="0">
                <a:latin typeface="微软雅黑" panose="020B0503020204020204" pitchFamily="34" charset="-122"/>
                <a:ea typeface="微软雅黑" panose="020B0503020204020204" pitchFamily="34" charset="-122"/>
              </a:rPr>
              <a:t>平台么？</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r>
              <a:rPr lang="zh-CN" altLang="en-US" sz="2000" dirty="0" smtClean="0">
                <a:latin typeface="微软雅黑" panose="020B0503020204020204" pitchFamily="34" charset="-122"/>
                <a:ea typeface="微软雅黑" panose="020B0503020204020204" pitchFamily="34" charset="-122"/>
              </a:rPr>
              <a:t>你用什么建立生态？</a:t>
            </a:r>
            <a:endParaRPr lang="zh-CN" altLang="en-US" sz="20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9994900" y="2565689"/>
            <a:ext cx="1836658" cy="1071384"/>
          </a:xfrm>
          <a:prstGeom prst="star32">
            <a:avLst>
              <a:gd name="adj" fmla="val 42403"/>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algn="ctr"/>
            <a:r>
              <a:rPr lang="zh-CN" altLang="en-US"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生态</a:t>
            </a:r>
            <a:endPar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4" name="文本框 23"/>
          <p:cNvSpPr txBox="1"/>
          <p:nvPr/>
        </p:nvSpPr>
        <p:spPr>
          <a:xfrm>
            <a:off x="9768333" y="3619690"/>
            <a:ext cx="2335747" cy="996375"/>
          </a:xfrm>
          <a:prstGeom prst="star32">
            <a:avLst>
              <a:gd name="adj" fmla="val 45564"/>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altLang="zh-CN"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OSDU</a:t>
            </a:r>
            <a:endPar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5" name="文本框 24"/>
          <p:cNvSpPr txBox="1"/>
          <p:nvPr/>
        </p:nvSpPr>
        <p:spPr>
          <a:xfrm>
            <a:off x="3245446" y="555988"/>
            <a:ext cx="7109639"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不破不立，不能一味地只建不拆，但拆的前提是：有的可拆。</a:t>
            </a:r>
            <a:endParaRPr lang="zh-CN" altLang="en-US" sz="20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636308" y="1115935"/>
            <a:ext cx="8802410" cy="461665"/>
          </a:xfrm>
          <a:prstGeom prst="rect">
            <a:avLst/>
          </a:prstGeom>
          <a:noFill/>
          <a:ln w="3175">
            <a:solidFill>
              <a:schemeClr val="tx1"/>
            </a:solidFill>
          </a:ln>
        </p:spPr>
        <p:txBody>
          <a:bodyPr wrap="none" rtlCol="0">
            <a:spAutoFit/>
          </a:bodyPr>
          <a:lstStyle/>
          <a:p>
            <a:r>
              <a:rPr lang="zh-CN" altLang="en-US" sz="2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解构是为了更好地建构，是当今系统论和科学哲学的重要思想。</a:t>
            </a:r>
            <a:endPar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14052612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759819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91262" y="1038511"/>
            <a:ext cx="5084616" cy="461665"/>
          </a:xfrm>
          <a:prstGeom prst="rect">
            <a:avLst/>
          </a:prstGeom>
          <a:noFill/>
        </p:spPr>
        <p:txBody>
          <a:bodyPr wrap="square" rtlCol="0">
            <a:spAutoFit/>
          </a:bodyPr>
          <a:lstStyle/>
          <a:p>
            <a:r>
              <a:rPr lang="zh-CN" altLang="en-US" sz="2400" b="1" dirty="0" smtClean="0">
                <a:solidFill>
                  <a:schemeClr val="accent1">
                    <a:lumMod val="75000"/>
                  </a:schemeClr>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大庆页岩</a:t>
            </a:r>
            <a:r>
              <a:rPr lang="zh-CN" altLang="en-US" sz="2400" b="1" dirty="0">
                <a:solidFill>
                  <a:schemeClr val="accent1">
                    <a:lumMod val="75000"/>
                  </a:schemeClr>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油数智化的系统思维实践</a:t>
            </a:r>
          </a:p>
        </p:txBody>
      </p:sp>
      <p:sp>
        <p:nvSpPr>
          <p:cNvPr id="6" name="矩形 5">
            <a:extLst>
              <a:ext uri="{FF2B5EF4-FFF2-40B4-BE49-F238E27FC236}">
                <a16:creationId xmlns="" xmlns:a16="http://schemas.microsoft.com/office/drawing/2014/main" id="{BAD4E961-8CF5-7567-C472-727E7070A763}"/>
              </a:ext>
            </a:extLst>
          </p:cNvPr>
          <p:cNvSpPr/>
          <p:nvPr/>
        </p:nvSpPr>
        <p:spPr>
          <a:xfrm>
            <a:off x="591262" y="1483162"/>
            <a:ext cx="5276789" cy="1938992"/>
          </a:xfrm>
          <a:prstGeom prst="rect">
            <a:avLst/>
          </a:prstGeom>
        </p:spPr>
        <p:txBody>
          <a:bodyPr wrap="square">
            <a:spAutoFit/>
          </a:bodyPr>
          <a:lstStyle/>
          <a:p>
            <a:pPr algn="just"/>
            <a:r>
              <a:rPr lang="zh-CN" altLang="en-US" sz="2000" b="1" dirty="0">
                <a:solidFill>
                  <a:prstClr val="black"/>
                </a:solidFill>
                <a:latin typeface="微软雅黑" panose="020B0503020204020204" pitchFamily="34" charset="-122"/>
                <a:ea typeface="微软雅黑" panose="020B0503020204020204" pitchFamily="34" charset="-122"/>
              </a:rPr>
              <a:t>面临形势：</a:t>
            </a:r>
            <a:r>
              <a:rPr lang="zh-CN" altLang="en-US" sz="2000" dirty="0">
                <a:solidFill>
                  <a:prstClr val="black"/>
                </a:solidFill>
                <a:latin typeface="微软雅黑" panose="020B0503020204020204" pitchFamily="34" charset="-122"/>
                <a:ea typeface="微软雅黑" panose="020B0503020204020204" pitchFamily="34" charset="-122"/>
              </a:rPr>
              <a:t>页岩油勘探开发尚处于试验阶段，具有极大的不确定性，理论、技术、工艺、流程、管理以及组织架构都在摸索之中。在数智化方面，公司虽然给出“智能化管控”的整体要求，但具体目标、业务需求、实现路径都不明朗，信息人员不知所措，感到很迷茫。</a:t>
            </a:r>
            <a:endParaRPr lang="en-US" altLang="zh-CN" sz="2000" dirty="0">
              <a:solidFill>
                <a:prstClr val="black"/>
              </a:solidFill>
              <a:latin typeface="微软雅黑" panose="020B0503020204020204" pitchFamily="34" charset="-122"/>
              <a:ea typeface="微软雅黑" panose="020B0503020204020204" pitchFamily="34" charset="-122"/>
            </a:endParaRPr>
          </a:p>
        </p:txBody>
      </p:sp>
      <p:cxnSp>
        <p:nvCxnSpPr>
          <p:cNvPr id="15" name="直接连接符 14">
            <a:extLst>
              <a:ext uri="{FF2B5EF4-FFF2-40B4-BE49-F238E27FC236}">
                <a16:creationId xmlns="" xmlns:a16="http://schemas.microsoft.com/office/drawing/2014/main" id="{052D1C1F-7E43-EDB7-882C-A628978359E6}"/>
              </a:ext>
            </a:extLst>
          </p:cNvPr>
          <p:cNvCxnSpPr>
            <a:cxnSpLocks/>
          </p:cNvCxnSpPr>
          <p:nvPr/>
        </p:nvCxnSpPr>
        <p:spPr>
          <a:xfrm>
            <a:off x="6096000" y="1181583"/>
            <a:ext cx="0" cy="52717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 xmlns:a16="http://schemas.microsoft.com/office/drawing/2014/main" id="{F2FCECB4-2B02-E2A7-8BC0-673F66C35329}"/>
              </a:ext>
            </a:extLst>
          </p:cNvPr>
          <p:cNvSpPr txBox="1"/>
          <p:nvPr/>
        </p:nvSpPr>
        <p:spPr>
          <a:xfrm>
            <a:off x="606140" y="3413623"/>
            <a:ext cx="5417852" cy="954107"/>
          </a:xfrm>
          <a:prstGeom prst="rect">
            <a:avLst/>
          </a:prstGeom>
          <a:noFill/>
        </p:spPr>
        <p:txBody>
          <a:bodyPr wrap="square" rtlCol="0">
            <a:spAutoFit/>
          </a:bodyPr>
          <a:lstStyle/>
          <a:p>
            <a:pPr algn="just"/>
            <a:r>
              <a:rPr lang="zh-CN" altLang="en-US" sz="20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指挥部确定：</a:t>
            </a:r>
            <a:endParaRPr lang="en-US" altLang="zh-CN" sz="20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①必须有用</a:t>
            </a:r>
            <a:r>
              <a:rPr lang="zh-CN" altLang="en-US" dirty="0">
                <a:latin typeface="微软雅黑" panose="020B0503020204020204" pitchFamily="34" charset="-122"/>
                <a:ea typeface="微软雅黑" panose="020B0503020204020204" pitchFamily="34" charset="-122"/>
              </a:rPr>
              <a:t>。信息要与业务无缝融合，互相促进。</a:t>
            </a:r>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②不能自立山头</a:t>
            </a:r>
            <a:r>
              <a:rPr lang="zh-CN" altLang="en-US" dirty="0">
                <a:latin typeface="微软雅黑" panose="020B0503020204020204" pitchFamily="34" charset="-122"/>
                <a:ea typeface="微软雅黑" panose="020B0503020204020204" pitchFamily="34" charset="-122"/>
              </a:rPr>
              <a:t>。必须遵守集团、油田信息规划。</a:t>
            </a:r>
          </a:p>
        </p:txBody>
      </p:sp>
      <p:grpSp>
        <p:nvGrpSpPr>
          <p:cNvPr id="47" name="组合 46">
            <a:extLst>
              <a:ext uri="{FF2B5EF4-FFF2-40B4-BE49-F238E27FC236}">
                <a16:creationId xmlns="" xmlns:a16="http://schemas.microsoft.com/office/drawing/2014/main" id="{6E5CA181-B018-6C3F-EB86-C1C9C169A45D}"/>
              </a:ext>
            </a:extLst>
          </p:cNvPr>
          <p:cNvGrpSpPr/>
          <p:nvPr/>
        </p:nvGrpSpPr>
        <p:grpSpPr>
          <a:xfrm>
            <a:off x="966181" y="4797152"/>
            <a:ext cx="4481747" cy="1152128"/>
            <a:chOff x="767408" y="4509120"/>
            <a:chExt cx="4481747" cy="1152128"/>
          </a:xfrm>
        </p:grpSpPr>
        <p:grpSp>
          <p:nvGrpSpPr>
            <p:cNvPr id="10" name="组合 9">
              <a:extLst>
                <a:ext uri="{FF2B5EF4-FFF2-40B4-BE49-F238E27FC236}">
                  <a16:creationId xmlns="" xmlns:a16="http://schemas.microsoft.com/office/drawing/2014/main" id="{25ABFB02-D96E-784D-0A89-26C26DE66B21}"/>
                </a:ext>
              </a:extLst>
            </p:cNvPr>
            <p:cNvGrpSpPr/>
            <p:nvPr/>
          </p:nvGrpSpPr>
          <p:grpSpPr>
            <a:xfrm>
              <a:off x="767408" y="4509120"/>
              <a:ext cx="3600399" cy="1152128"/>
              <a:chOff x="2605615" y="1398954"/>
              <a:chExt cx="3600399" cy="1152128"/>
            </a:xfrm>
          </p:grpSpPr>
          <p:grpSp>
            <p:nvGrpSpPr>
              <p:cNvPr id="18" name="组合 17">
                <a:extLst>
                  <a:ext uri="{FF2B5EF4-FFF2-40B4-BE49-F238E27FC236}">
                    <a16:creationId xmlns="" xmlns:a16="http://schemas.microsoft.com/office/drawing/2014/main" id="{699A347E-1705-848C-C8AE-CC7357446F67}"/>
                  </a:ext>
                </a:extLst>
              </p:cNvPr>
              <p:cNvGrpSpPr/>
              <p:nvPr/>
            </p:nvGrpSpPr>
            <p:grpSpPr>
              <a:xfrm>
                <a:off x="2605615" y="1398954"/>
                <a:ext cx="3600399" cy="1152128"/>
                <a:chOff x="2411760" y="2107507"/>
                <a:chExt cx="3600399" cy="1152128"/>
              </a:xfrm>
            </p:grpSpPr>
            <p:grpSp>
              <p:nvGrpSpPr>
                <p:cNvPr id="24" name="组合 23">
                  <a:extLst>
                    <a:ext uri="{FF2B5EF4-FFF2-40B4-BE49-F238E27FC236}">
                      <a16:creationId xmlns="" xmlns:a16="http://schemas.microsoft.com/office/drawing/2014/main" id="{F729B25B-3733-91CE-D602-643B09A9EE52}"/>
                    </a:ext>
                  </a:extLst>
                </p:cNvPr>
                <p:cNvGrpSpPr/>
                <p:nvPr/>
              </p:nvGrpSpPr>
              <p:grpSpPr>
                <a:xfrm>
                  <a:off x="2411760" y="2107507"/>
                  <a:ext cx="3600399" cy="1152128"/>
                  <a:chOff x="2411760" y="2107507"/>
                  <a:chExt cx="3600399" cy="1152128"/>
                </a:xfrm>
              </p:grpSpPr>
              <p:sp>
                <p:nvSpPr>
                  <p:cNvPr id="38" name="矩形 37">
                    <a:extLst>
                      <a:ext uri="{FF2B5EF4-FFF2-40B4-BE49-F238E27FC236}">
                        <a16:creationId xmlns="" xmlns:a16="http://schemas.microsoft.com/office/drawing/2014/main" id="{EB01B796-03C0-779D-EB8F-6973F38516C2}"/>
                      </a:ext>
                    </a:extLst>
                  </p:cNvPr>
                  <p:cNvSpPr/>
                  <p:nvPr/>
                </p:nvSpPr>
                <p:spPr>
                  <a:xfrm>
                    <a:off x="2493995" y="2715766"/>
                    <a:ext cx="800219" cy="461665"/>
                  </a:xfrm>
                  <a:prstGeom prst="rect">
                    <a:avLst/>
                  </a:prstGeom>
                  <a:ln w="3175">
                    <a:solidFill>
                      <a:srgbClr val="C00000"/>
                    </a:solidFill>
                  </a:ln>
                </p:spPr>
                <p:txBody>
                  <a:bodyPr wrap="non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聚集</a:t>
                    </a: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sp>
                <p:nvSpPr>
                  <p:cNvPr id="39" name="矩形 38">
                    <a:extLst>
                      <a:ext uri="{FF2B5EF4-FFF2-40B4-BE49-F238E27FC236}">
                        <a16:creationId xmlns="" xmlns:a16="http://schemas.microsoft.com/office/drawing/2014/main" id="{A9F88015-8D7F-1CD4-41DD-1AF860084EAD}"/>
                      </a:ext>
                    </a:extLst>
                  </p:cNvPr>
                  <p:cNvSpPr/>
                  <p:nvPr/>
                </p:nvSpPr>
                <p:spPr>
                  <a:xfrm>
                    <a:off x="3374587" y="2715766"/>
                    <a:ext cx="800220" cy="461665"/>
                  </a:xfrm>
                  <a:prstGeom prst="rect">
                    <a:avLst/>
                  </a:prstGeom>
                  <a:ln w="3175">
                    <a:solidFill>
                      <a:srgbClr val="C00000"/>
                    </a:solidFill>
                  </a:ln>
                </p:spPr>
                <p:txBody>
                  <a:bodyPr wrap="non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链接</a:t>
                    </a: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sp>
                <p:nvSpPr>
                  <p:cNvPr id="40" name="矩形 39">
                    <a:extLst>
                      <a:ext uri="{FF2B5EF4-FFF2-40B4-BE49-F238E27FC236}">
                        <a16:creationId xmlns="" xmlns:a16="http://schemas.microsoft.com/office/drawing/2014/main" id="{D1B4686F-E031-2BEB-339A-045D01A0AB39}"/>
                      </a:ext>
                    </a:extLst>
                  </p:cNvPr>
                  <p:cNvSpPr/>
                  <p:nvPr/>
                </p:nvSpPr>
                <p:spPr>
                  <a:xfrm>
                    <a:off x="4255177" y="2715765"/>
                    <a:ext cx="800219" cy="461665"/>
                  </a:xfrm>
                  <a:prstGeom prst="rect">
                    <a:avLst/>
                  </a:prstGeom>
                  <a:ln w="3175">
                    <a:solidFill>
                      <a:srgbClr val="C00000"/>
                    </a:solidFill>
                  </a:ln>
                </p:spPr>
                <p:txBody>
                  <a:bodyPr wrap="non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涌现</a:t>
                    </a: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sp>
                <p:nvSpPr>
                  <p:cNvPr id="41" name="矩形 40">
                    <a:extLst>
                      <a:ext uri="{FF2B5EF4-FFF2-40B4-BE49-F238E27FC236}">
                        <a16:creationId xmlns="" xmlns:a16="http://schemas.microsoft.com/office/drawing/2014/main" id="{C8F004DE-702A-9B0F-4359-833425036639}"/>
                      </a:ext>
                    </a:extLst>
                  </p:cNvPr>
                  <p:cNvSpPr/>
                  <p:nvPr/>
                </p:nvSpPr>
                <p:spPr>
                  <a:xfrm>
                    <a:off x="5123327" y="2715764"/>
                    <a:ext cx="800219" cy="461665"/>
                  </a:xfrm>
                  <a:prstGeom prst="rect">
                    <a:avLst/>
                  </a:prstGeom>
                  <a:ln w="3175">
                    <a:solidFill>
                      <a:srgbClr val="C00000"/>
                    </a:solidFill>
                  </a:ln>
                </p:spPr>
                <p:txBody>
                  <a:bodyPr wrap="non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迭代</a:t>
                    </a: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sp>
                <p:nvSpPr>
                  <p:cNvPr id="42" name="矩形 41">
                    <a:extLst>
                      <a:ext uri="{FF2B5EF4-FFF2-40B4-BE49-F238E27FC236}">
                        <a16:creationId xmlns="" xmlns:a16="http://schemas.microsoft.com/office/drawing/2014/main" id="{22F475A7-EE9A-38E7-7514-4E377F5767A6}"/>
                      </a:ext>
                    </a:extLst>
                  </p:cNvPr>
                  <p:cNvSpPr/>
                  <p:nvPr/>
                </p:nvSpPr>
                <p:spPr>
                  <a:xfrm>
                    <a:off x="2492062" y="2183804"/>
                    <a:ext cx="3431484" cy="461665"/>
                  </a:xfrm>
                  <a:prstGeom prst="rect">
                    <a:avLst/>
                  </a:prstGeom>
                  <a:ln w="3175">
                    <a:solidFill>
                      <a:srgbClr val="C00000"/>
                    </a:solidFill>
                  </a:ln>
                </p:spPr>
                <p:txBody>
                  <a:bodyPr wrap="square">
                    <a:spAutoFit/>
                  </a:bodyPr>
                  <a:lstStyle/>
                  <a:p>
                    <a:pPr algn="ctr"/>
                    <a:r>
                      <a:rPr lang="zh-CN" altLang="en-US" sz="2400" dirty="0">
                        <a:solidFill>
                          <a:schemeClr val="accent1">
                            <a:lumMod val="75000"/>
                          </a:schemeClr>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顶层设计</a:t>
                    </a:r>
                    <a:endParaRPr lang="zh-CN" altLang="en-US" sz="2400" dirty="0">
                      <a:solidFill>
                        <a:schemeClr val="accent1">
                          <a:lumMod val="75000"/>
                        </a:schemeClr>
                      </a:solidFill>
                      <a:latin typeface="Arial" panose="020B0604020202020204" pitchFamily="34" charset="0"/>
                      <a:ea typeface="方正粗宋简体" panose="03000509000000000000" pitchFamily="65" charset="-122"/>
                      <a:cs typeface="Arial Black" panose="020B0A04020102020204" pitchFamily="34" charset="0"/>
                    </a:endParaRPr>
                  </a:p>
                </p:txBody>
              </p:sp>
              <p:sp>
                <p:nvSpPr>
                  <p:cNvPr id="43" name="矩形 42">
                    <a:extLst>
                      <a:ext uri="{FF2B5EF4-FFF2-40B4-BE49-F238E27FC236}">
                        <a16:creationId xmlns="" xmlns:a16="http://schemas.microsoft.com/office/drawing/2014/main" id="{D2F0FCFB-C31D-1B38-D5EF-675340DAEB1C}"/>
                      </a:ext>
                    </a:extLst>
                  </p:cNvPr>
                  <p:cNvSpPr/>
                  <p:nvPr/>
                </p:nvSpPr>
                <p:spPr>
                  <a:xfrm>
                    <a:off x="2411760" y="2107507"/>
                    <a:ext cx="3600399" cy="1152128"/>
                  </a:xfrm>
                  <a:prstGeom prst="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cs typeface="Arial Black" panose="020B0A04020102020204" pitchFamily="34" charset="0"/>
                    </a:endParaRPr>
                  </a:p>
                </p:txBody>
              </p:sp>
            </p:grpSp>
            <p:sp>
              <p:nvSpPr>
                <p:cNvPr id="25" name="右箭头 24">
                  <a:extLst>
                    <a:ext uri="{FF2B5EF4-FFF2-40B4-BE49-F238E27FC236}">
                      <a16:creationId xmlns="" xmlns:a16="http://schemas.microsoft.com/office/drawing/2014/main" id="{BCA35781-C56B-CCC8-437E-54A34B1FB840}"/>
                    </a:ext>
                  </a:extLst>
                </p:cNvPr>
                <p:cNvSpPr/>
                <p:nvPr/>
              </p:nvSpPr>
              <p:spPr>
                <a:xfrm>
                  <a:off x="3269597" y="2838584"/>
                  <a:ext cx="185096" cy="21602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cs typeface="Arial Black" panose="020B0A04020102020204" pitchFamily="34" charset="0"/>
                  </a:endParaRPr>
                </a:p>
              </p:txBody>
            </p:sp>
            <p:sp>
              <p:nvSpPr>
                <p:cNvPr id="32" name="右箭头 25">
                  <a:extLst>
                    <a:ext uri="{FF2B5EF4-FFF2-40B4-BE49-F238E27FC236}">
                      <a16:creationId xmlns="" xmlns:a16="http://schemas.microsoft.com/office/drawing/2014/main" id="{6C4A54F0-2944-D2F9-6934-66B0ABEAFE09}"/>
                    </a:ext>
                  </a:extLst>
                </p:cNvPr>
                <p:cNvSpPr/>
                <p:nvPr/>
              </p:nvSpPr>
              <p:spPr>
                <a:xfrm>
                  <a:off x="4150186" y="2838584"/>
                  <a:ext cx="185096" cy="21602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cs typeface="Arial Black" panose="020B0A04020102020204" pitchFamily="34" charset="0"/>
                  </a:endParaRPr>
                </a:p>
              </p:txBody>
            </p:sp>
            <p:sp>
              <p:nvSpPr>
                <p:cNvPr id="35" name="右箭头 26">
                  <a:extLst>
                    <a:ext uri="{FF2B5EF4-FFF2-40B4-BE49-F238E27FC236}">
                      <a16:creationId xmlns="" xmlns:a16="http://schemas.microsoft.com/office/drawing/2014/main" id="{56F113BC-5B4D-3601-2C31-A0A45329D57C}"/>
                    </a:ext>
                  </a:extLst>
                </p:cNvPr>
                <p:cNvSpPr/>
                <p:nvPr/>
              </p:nvSpPr>
              <p:spPr>
                <a:xfrm>
                  <a:off x="5023045" y="2838584"/>
                  <a:ext cx="185096" cy="21602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cs typeface="Arial Black" panose="020B0A04020102020204" pitchFamily="34" charset="0"/>
                  </a:endParaRPr>
                </a:p>
              </p:txBody>
            </p:sp>
          </p:grpSp>
          <p:sp>
            <p:nvSpPr>
              <p:cNvPr id="20" name="右箭头 68">
                <a:extLst>
                  <a:ext uri="{FF2B5EF4-FFF2-40B4-BE49-F238E27FC236}">
                    <a16:creationId xmlns="" xmlns:a16="http://schemas.microsoft.com/office/drawing/2014/main" id="{2F5EEFDA-53A9-50C8-B4BC-F19E4C5883F2}"/>
                  </a:ext>
                </a:extLst>
              </p:cNvPr>
              <p:cNvSpPr/>
              <p:nvPr/>
            </p:nvSpPr>
            <p:spPr>
              <a:xfrm rot="16200000">
                <a:off x="5628645" y="1851793"/>
                <a:ext cx="185096" cy="21602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cs typeface="Arial Black" panose="020B0A04020102020204" pitchFamily="34" charset="0"/>
                </a:endParaRPr>
              </a:p>
            </p:txBody>
          </p:sp>
          <p:sp>
            <p:nvSpPr>
              <p:cNvPr id="21" name="右箭头 69">
                <a:extLst>
                  <a:ext uri="{FF2B5EF4-FFF2-40B4-BE49-F238E27FC236}">
                    <a16:creationId xmlns="" xmlns:a16="http://schemas.microsoft.com/office/drawing/2014/main" id="{B1E50BD7-F8A3-FC07-2DDB-204874A1E9A9}"/>
                  </a:ext>
                </a:extLst>
              </p:cNvPr>
              <p:cNvSpPr/>
              <p:nvPr/>
            </p:nvSpPr>
            <p:spPr>
              <a:xfrm rot="5400000" flipV="1">
                <a:off x="2995413" y="1887630"/>
                <a:ext cx="185096" cy="21602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cs typeface="Arial Black" panose="020B0A04020102020204" pitchFamily="34" charset="0"/>
                </a:endParaRPr>
              </a:p>
            </p:txBody>
          </p:sp>
        </p:grpSp>
        <p:grpSp>
          <p:nvGrpSpPr>
            <p:cNvPr id="46" name="组合 45">
              <a:extLst>
                <a:ext uri="{FF2B5EF4-FFF2-40B4-BE49-F238E27FC236}">
                  <a16:creationId xmlns="" xmlns:a16="http://schemas.microsoft.com/office/drawing/2014/main" id="{1DB38BF9-BF3A-4213-D226-0BCA09D01123}"/>
                </a:ext>
              </a:extLst>
            </p:cNvPr>
            <p:cNvGrpSpPr/>
            <p:nvPr/>
          </p:nvGrpSpPr>
          <p:grpSpPr>
            <a:xfrm>
              <a:off x="4348655" y="4869160"/>
              <a:ext cx="900500" cy="461665"/>
              <a:chOff x="4403411" y="4869160"/>
              <a:chExt cx="900500" cy="461665"/>
            </a:xfrm>
          </p:grpSpPr>
          <p:sp>
            <p:nvSpPr>
              <p:cNvPr id="44" name="矩形 43">
                <a:extLst>
                  <a:ext uri="{FF2B5EF4-FFF2-40B4-BE49-F238E27FC236}">
                    <a16:creationId xmlns="" xmlns:a16="http://schemas.microsoft.com/office/drawing/2014/main" id="{9B05CE53-184E-9BD6-6FA7-3D0D3572C5F0}"/>
                  </a:ext>
                </a:extLst>
              </p:cNvPr>
              <p:cNvSpPr/>
              <p:nvPr/>
            </p:nvSpPr>
            <p:spPr>
              <a:xfrm>
                <a:off x="4503691" y="4869160"/>
                <a:ext cx="800220" cy="461665"/>
              </a:xfrm>
              <a:prstGeom prst="rect">
                <a:avLst/>
              </a:prstGeom>
              <a:ln w="3175">
                <a:solidFill>
                  <a:srgbClr val="C00000"/>
                </a:solidFill>
              </a:ln>
            </p:spPr>
            <p:txBody>
              <a:bodyPr wrap="none">
                <a:spAutoFit/>
              </a:bodyPr>
              <a:lstStyle/>
              <a:p>
                <a:pPr algn="ctr"/>
                <a:r>
                  <a:rPr lang="zh-CN" altLang="en-US" sz="2400" dirty="0">
                    <a:solidFill>
                      <a:schemeClr val="accent1">
                        <a:lumMod val="75000"/>
                      </a:schemeClr>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复制</a:t>
                </a:r>
                <a:endParaRPr lang="zh-CN" altLang="en-US" sz="2400" dirty="0">
                  <a:solidFill>
                    <a:schemeClr val="accent1">
                      <a:lumMod val="75000"/>
                    </a:schemeClr>
                  </a:solidFill>
                  <a:latin typeface="Arial" panose="020B0604020202020204" pitchFamily="34" charset="0"/>
                  <a:ea typeface="方正粗宋简体" panose="03000509000000000000" pitchFamily="65" charset="-122"/>
                  <a:cs typeface="Arial Black" panose="020B0A04020102020204" pitchFamily="34" charset="0"/>
                </a:endParaRPr>
              </a:p>
            </p:txBody>
          </p:sp>
          <p:sp>
            <p:nvSpPr>
              <p:cNvPr id="45" name="右箭头 26">
                <a:extLst>
                  <a:ext uri="{FF2B5EF4-FFF2-40B4-BE49-F238E27FC236}">
                    <a16:creationId xmlns="" xmlns:a16="http://schemas.microsoft.com/office/drawing/2014/main" id="{36A4E32F-94E4-E196-07F0-331A44E40943}"/>
                  </a:ext>
                </a:extLst>
              </p:cNvPr>
              <p:cNvSpPr/>
              <p:nvPr/>
            </p:nvSpPr>
            <p:spPr>
              <a:xfrm>
                <a:off x="4403411" y="4991980"/>
                <a:ext cx="185096" cy="21602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cs typeface="Arial Black" panose="020B0A04020102020204" pitchFamily="34" charset="0"/>
                </a:endParaRPr>
              </a:p>
            </p:txBody>
          </p:sp>
        </p:grpSp>
      </p:grpSp>
      <p:sp>
        <p:nvSpPr>
          <p:cNvPr id="48" name="文本框 47">
            <a:extLst>
              <a:ext uri="{FF2B5EF4-FFF2-40B4-BE49-F238E27FC236}">
                <a16:creationId xmlns="" xmlns:a16="http://schemas.microsoft.com/office/drawing/2014/main" id="{B8799A62-9F55-E896-1D83-E39C65597803}"/>
              </a:ext>
            </a:extLst>
          </p:cNvPr>
          <p:cNvSpPr txBox="1"/>
          <p:nvPr/>
        </p:nvSpPr>
        <p:spPr>
          <a:xfrm>
            <a:off x="606140" y="4373408"/>
            <a:ext cx="4698722" cy="400110"/>
          </a:xfrm>
          <a:prstGeom prst="rect">
            <a:avLst/>
          </a:prstGeom>
          <a:noFill/>
        </p:spPr>
        <p:txBody>
          <a:bodyPr wrap="none" rtlCol="0">
            <a:spAutoFit/>
          </a:bodyPr>
          <a:lstStyle/>
          <a:p>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创新数智化建设方法论  一张蓝图干到底</a:t>
            </a:r>
          </a:p>
        </p:txBody>
      </p:sp>
      <p:sp>
        <p:nvSpPr>
          <p:cNvPr id="49" name="文本框 48">
            <a:extLst>
              <a:ext uri="{FF2B5EF4-FFF2-40B4-BE49-F238E27FC236}">
                <a16:creationId xmlns="" xmlns:a16="http://schemas.microsoft.com/office/drawing/2014/main" id="{0B2E3B10-F9FC-F23A-FB60-3F5E17261E42}"/>
              </a:ext>
            </a:extLst>
          </p:cNvPr>
          <p:cNvSpPr txBox="1"/>
          <p:nvPr/>
        </p:nvSpPr>
        <p:spPr>
          <a:xfrm>
            <a:off x="479376" y="6063679"/>
            <a:ext cx="5383205" cy="461665"/>
          </a:xfrm>
          <a:prstGeom prst="rect">
            <a:avLst/>
          </a:prstGeom>
          <a:solidFill>
            <a:srgbClr val="C00000"/>
          </a:solidFill>
          <a:ln>
            <a:solidFill>
              <a:srgbClr val="C00000"/>
            </a:solidFill>
          </a:ln>
        </p:spPr>
        <p:txBody>
          <a:bodyPr wrap="none" rtlCol="0">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建用互促 全息协同 迭代精进 走向智能</a:t>
            </a:r>
          </a:p>
        </p:txBody>
      </p:sp>
      <p:sp>
        <p:nvSpPr>
          <p:cNvPr id="51" name="文本框 50">
            <a:extLst>
              <a:ext uri="{FF2B5EF4-FFF2-40B4-BE49-F238E27FC236}">
                <a16:creationId xmlns="" xmlns:a16="http://schemas.microsoft.com/office/drawing/2014/main" id="{9EF70FC4-33CB-182A-39EE-5DFE5DAC5D98}"/>
              </a:ext>
            </a:extLst>
          </p:cNvPr>
          <p:cNvSpPr txBox="1"/>
          <p:nvPr/>
        </p:nvSpPr>
        <p:spPr>
          <a:xfrm>
            <a:off x="6288173" y="980728"/>
            <a:ext cx="5304285" cy="1323439"/>
          </a:xfrm>
          <a:prstGeom prst="rect">
            <a:avLst/>
          </a:prstGeom>
          <a:noFill/>
        </p:spPr>
        <p:txBody>
          <a:bodyPr wrap="square">
            <a:spAutoFit/>
          </a:bodyPr>
          <a:lstStyle/>
          <a:p>
            <a:pPr algn="just"/>
            <a:r>
              <a:rPr lang="zh-CN" altLang="en-US" sz="2000" dirty="0">
                <a:latin typeface="微软雅黑" panose="020B0503020204020204" pitchFamily="34" charset="-122"/>
                <a:ea typeface="微软雅黑" panose="020B0503020204020204" pitchFamily="34" charset="-122"/>
                <a:cs typeface="Arial Black" panose="020B0A04020102020204" pitchFamily="34" charset="0"/>
              </a:rPr>
              <a:t>以</a:t>
            </a:r>
            <a:r>
              <a:rPr lang="zh-CN" altLang="en-US" sz="2000" dirty="0">
                <a:solidFill>
                  <a:srgbClr val="0070C0"/>
                </a:solidFill>
                <a:latin typeface="微软雅黑" panose="020B0503020204020204" pitchFamily="34" charset="-122"/>
                <a:ea typeface="微软雅黑" panose="020B0503020204020204" pitchFamily="34" charset="-122"/>
                <a:cs typeface="Arial Black" panose="020B0A04020102020204" pitchFamily="34" charset="0"/>
              </a:rPr>
              <a:t>页岩油集成应用系统</a:t>
            </a:r>
            <a:r>
              <a:rPr lang="zh-CN" altLang="en-US" sz="2000" dirty="0">
                <a:latin typeface="微软雅黑" panose="020B0503020204020204" pitchFamily="34" charset="-122"/>
                <a:ea typeface="微软雅黑" panose="020B0503020204020204" pitchFamily="34" charset="-122"/>
                <a:cs typeface="Arial Black" panose="020B0A04020102020204" pitchFamily="34" charset="0"/>
              </a:rPr>
              <a:t>为吸引子，业务信息并肩战斗，扩展</a:t>
            </a:r>
            <a:r>
              <a:rPr lang="en-US" altLang="zh-CN" sz="2000" dirty="0">
                <a:solidFill>
                  <a:srgbClr val="0070C0"/>
                </a:solidFill>
                <a:latin typeface="微软雅黑" panose="020B0503020204020204" pitchFamily="34" charset="-122"/>
                <a:ea typeface="微软雅黑" panose="020B0503020204020204" pitchFamily="34" charset="-122"/>
              </a:rPr>
              <a:t>DQMDS</a:t>
            </a:r>
            <a:r>
              <a:rPr lang="zh-CN" altLang="en-US" sz="2000" dirty="0">
                <a:latin typeface="微软雅黑" panose="020B0503020204020204" pitchFamily="34" charset="-122"/>
                <a:ea typeface="微软雅黑" panose="020B0503020204020204" pitchFamily="34" charset="-122"/>
                <a:cs typeface="Arial Black" panose="020B0A04020102020204" pitchFamily="34" charset="0"/>
              </a:rPr>
              <a:t>，狠抓</a:t>
            </a:r>
            <a:r>
              <a:rPr lang="zh-CN" altLang="en-US" sz="2000" dirty="0">
                <a:solidFill>
                  <a:srgbClr val="0070C0"/>
                </a:solidFill>
                <a:latin typeface="微软雅黑" panose="020B0503020204020204" pitchFamily="34" charset="-122"/>
                <a:ea typeface="微软雅黑" panose="020B0503020204020204" pitchFamily="34" charset="-122"/>
              </a:rPr>
              <a:t>全域数据</a:t>
            </a:r>
            <a:r>
              <a:rPr lang="zh-CN" altLang="en-US" sz="2000" dirty="0">
                <a:latin typeface="微软雅黑" panose="020B0503020204020204" pitchFamily="34" charset="-122"/>
                <a:ea typeface="微软雅黑" panose="020B0503020204020204" pitchFamily="34" charset="-122"/>
                <a:cs typeface="Arial Black" panose="020B0A04020102020204" pitchFamily="34" charset="0"/>
              </a:rPr>
              <a:t>建设，构建</a:t>
            </a:r>
            <a:r>
              <a:rPr lang="zh-CN" altLang="en-US" sz="2000" dirty="0">
                <a:solidFill>
                  <a:srgbClr val="0070C0"/>
                </a:solidFill>
                <a:latin typeface="微软雅黑" panose="020B0503020204020204" pitchFamily="34" charset="-122"/>
                <a:ea typeface="微软雅黑" panose="020B0503020204020204" pitchFamily="34" charset="-122"/>
                <a:cs typeface="Arial Black" panose="020B0A04020102020204" pitchFamily="34" charset="0"/>
              </a:rPr>
              <a:t>全息智能生态</a:t>
            </a:r>
            <a:r>
              <a:rPr lang="zh-CN" altLang="en-US" sz="2000" dirty="0">
                <a:latin typeface="微软雅黑" panose="020B0503020204020204" pitchFamily="34" charset="-122"/>
                <a:ea typeface="微软雅黑" panose="020B0503020204020204" pitchFamily="34" charset="-122"/>
                <a:cs typeface="Arial Black" panose="020B0A04020102020204" pitchFamily="34" charset="0"/>
              </a:rPr>
              <a:t>平台，</a:t>
            </a:r>
            <a:r>
              <a:rPr lang="en-US" altLang="zh-CN" sz="2000" dirty="0">
                <a:latin typeface="微软雅黑" panose="020B0503020204020204" pitchFamily="34" charset="-122"/>
                <a:ea typeface="微软雅黑" panose="020B0503020204020204" pitchFamily="34" charset="-122"/>
                <a:cs typeface="Arial Black" panose="020B0A04020102020204" pitchFamily="34" charset="0"/>
              </a:rPr>
              <a:t>2</a:t>
            </a:r>
            <a:r>
              <a:rPr lang="zh-CN" altLang="en-US" sz="2000" dirty="0">
                <a:latin typeface="微软雅黑" panose="020B0503020204020204" pitchFamily="34" charset="-122"/>
                <a:ea typeface="微软雅黑" panose="020B0503020204020204" pitchFamily="34" charset="-122"/>
                <a:cs typeface="Arial Black" panose="020B0A04020102020204" pitchFamily="34" charset="0"/>
              </a:rPr>
              <a:t>年完成</a:t>
            </a:r>
            <a:r>
              <a:rPr lang="en-US" altLang="zh-CN" sz="2000" dirty="0">
                <a:latin typeface="微软雅黑" panose="020B0503020204020204" pitchFamily="34" charset="-122"/>
                <a:ea typeface="微软雅黑" panose="020B0503020204020204" pitchFamily="34" charset="-122"/>
                <a:cs typeface="Arial Black" panose="020B0A04020102020204" pitchFamily="34" charset="0"/>
              </a:rPr>
              <a:t>4</a:t>
            </a:r>
            <a:r>
              <a:rPr lang="zh-CN" altLang="en-US" sz="2000" dirty="0">
                <a:latin typeface="微软雅黑" panose="020B0503020204020204" pitchFamily="34" charset="-122"/>
                <a:ea typeface="微软雅黑" panose="020B0503020204020204" pitchFamily="34" charset="-122"/>
                <a:cs typeface="Arial Black" panose="020B0A04020102020204" pitchFamily="34" charset="0"/>
              </a:rPr>
              <a:t>次迭代，取得丰富成果，并快速推广复制。</a:t>
            </a:r>
            <a:endParaRPr lang="en-US" altLang="zh-CN" sz="2000" dirty="0">
              <a:latin typeface="微软雅黑" panose="020B0503020204020204" pitchFamily="34" charset="-122"/>
              <a:ea typeface="微软雅黑" panose="020B0503020204020204" pitchFamily="34" charset="-122"/>
              <a:cs typeface="Arial Black" panose="020B0A04020102020204" pitchFamily="34" charset="0"/>
            </a:endParaRPr>
          </a:p>
        </p:txBody>
      </p:sp>
      <p:sp>
        <p:nvSpPr>
          <p:cNvPr id="53" name="文本框 52">
            <a:extLst>
              <a:ext uri="{FF2B5EF4-FFF2-40B4-BE49-F238E27FC236}">
                <a16:creationId xmlns="" xmlns:a16="http://schemas.microsoft.com/office/drawing/2014/main" id="{62BC92D0-4246-CA95-DF6B-346D73750C68}"/>
              </a:ext>
            </a:extLst>
          </p:cNvPr>
          <p:cNvSpPr txBox="1"/>
          <p:nvPr/>
        </p:nvSpPr>
        <p:spPr>
          <a:xfrm>
            <a:off x="6384032" y="2261190"/>
            <a:ext cx="5208426" cy="1815882"/>
          </a:xfrm>
          <a:prstGeom prst="rect">
            <a:avLst/>
          </a:prstGeom>
          <a:noFill/>
        </p:spPr>
        <p:txBody>
          <a:bodyPr wrap="square">
            <a:spAutoFit/>
          </a:bodyPr>
          <a:lstStyle/>
          <a:p>
            <a:pPr marL="285750" indent="-285750" algn="just">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打造核心系统</a:t>
            </a:r>
            <a:r>
              <a:rPr lang="zh-CN" altLang="en-US" sz="1600" dirty="0">
                <a:latin typeface="微软雅黑" panose="020B0503020204020204" pitchFamily="34" charset="-122"/>
                <a:ea typeface="微软雅黑" panose="020B0503020204020204" pitchFamily="34" charset="-122"/>
              </a:rPr>
              <a:t>：页岩油集成应用系统</a:t>
            </a:r>
          </a:p>
          <a:p>
            <a:pPr marL="285750" indent="-285750" algn="just">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做好标准示范</a:t>
            </a:r>
            <a:r>
              <a:rPr lang="zh-CN" altLang="en-US" sz="1600" dirty="0">
                <a:latin typeface="微软雅黑" panose="020B0503020204020204" pitchFamily="34" charset="-122"/>
                <a:ea typeface="微软雅黑" panose="020B0503020204020204" pitchFamily="34" charset="-122"/>
              </a:rPr>
              <a:t>：率先建立页岩油数据湖</a:t>
            </a:r>
          </a:p>
          <a:p>
            <a:pPr marL="285750" indent="-285750" algn="just">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探索新兴技术</a:t>
            </a:r>
            <a:r>
              <a:rPr lang="zh-CN" altLang="en-US" sz="1600" dirty="0">
                <a:latin typeface="微软雅黑" panose="020B0503020204020204" pitchFamily="34" charset="-122"/>
                <a:ea typeface="微软雅黑" panose="020B0503020204020204" pitchFamily="34" charset="-122"/>
              </a:rPr>
              <a:t>：大数据智能应用，岩心自动归位、甜点和压裂参数智能优化</a:t>
            </a:r>
          </a:p>
          <a:p>
            <a:pPr marL="285750" indent="-285750" algn="just">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建立专家中心</a:t>
            </a:r>
            <a:r>
              <a:rPr lang="zh-CN" altLang="en-US" sz="1600" dirty="0">
                <a:latin typeface="微软雅黑" panose="020B0503020204020204" pitchFamily="34" charset="-122"/>
                <a:ea typeface="微软雅黑" panose="020B0503020204020204" pitchFamily="34" charset="-122"/>
              </a:rPr>
              <a:t>：智能专家决策中心，地质工程一体化</a:t>
            </a:r>
          </a:p>
          <a:p>
            <a:pPr marL="285750" indent="-285750" algn="just">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研发众多模块</a:t>
            </a:r>
            <a:r>
              <a:rPr lang="zh-CN" altLang="en-US" sz="1600" dirty="0">
                <a:latin typeface="微软雅黑" panose="020B0503020204020204" pitchFamily="34" charset="-122"/>
                <a:ea typeface="微软雅黑" panose="020B0503020204020204" pitchFamily="34" charset="-122"/>
              </a:rPr>
              <a:t>：智汇圈、智能生产管控、页岩油一体化作战室、随钻跟踪、数字孪生</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grpSp>
        <p:nvGrpSpPr>
          <p:cNvPr id="75" name="组合 74">
            <a:extLst>
              <a:ext uri="{FF2B5EF4-FFF2-40B4-BE49-F238E27FC236}">
                <a16:creationId xmlns="" xmlns:a16="http://schemas.microsoft.com/office/drawing/2014/main" id="{C7CE4250-1332-CB81-F94B-92953A6943EB}"/>
              </a:ext>
            </a:extLst>
          </p:cNvPr>
          <p:cNvGrpSpPr/>
          <p:nvPr/>
        </p:nvGrpSpPr>
        <p:grpSpPr>
          <a:xfrm>
            <a:off x="6444113" y="4274027"/>
            <a:ext cx="5111830" cy="2251317"/>
            <a:chOff x="6444113" y="4059439"/>
            <a:chExt cx="5111830" cy="2251317"/>
          </a:xfrm>
        </p:grpSpPr>
        <p:pic>
          <p:nvPicPr>
            <p:cNvPr id="54" name="图片 53">
              <a:extLst>
                <a:ext uri="{FF2B5EF4-FFF2-40B4-BE49-F238E27FC236}">
                  <a16:creationId xmlns="" xmlns:a16="http://schemas.microsoft.com/office/drawing/2014/main" id="{0E9434D1-484B-F10E-CD29-E3C3FA291B0C}"/>
                </a:ext>
              </a:extLst>
            </p:cNvPr>
            <p:cNvPicPr preferRelativeResize="0">
              <a:picLocks/>
            </p:cNvPicPr>
            <p:nvPr/>
          </p:nvPicPr>
          <p:blipFill>
            <a:blip r:embed="rId3"/>
            <a:stretch>
              <a:fillRect/>
            </a:stretch>
          </p:blipFill>
          <p:spPr>
            <a:xfrm>
              <a:off x="6444113" y="4059439"/>
              <a:ext cx="1639197" cy="1080000"/>
            </a:xfrm>
            <a:prstGeom prst="rect">
              <a:avLst/>
            </a:prstGeom>
            <a:ln w="3175">
              <a:solidFill>
                <a:schemeClr val="tx1">
                  <a:lumMod val="50000"/>
                  <a:lumOff val="50000"/>
                </a:schemeClr>
              </a:solidFill>
            </a:ln>
          </p:spPr>
        </p:pic>
        <p:pic>
          <p:nvPicPr>
            <p:cNvPr id="55" name="图片 54">
              <a:extLst>
                <a:ext uri="{FF2B5EF4-FFF2-40B4-BE49-F238E27FC236}">
                  <a16:creationId xmlns="" xmlns:a16="http://schemas.microsoft.com/office/drawing/2014/main" id="{47C02338-2890-DFA5-B504-E605D4587F29}"/>
                </a:ext>
              </a:extLst>
            </p:cNvPr>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8180430" y="4059439"/>
              <a:ext cx="1639197" cy="1080000"/>
            </a:xfrm>
            <a:prstGeom prst="rect">
              <a:avLst/>
            </a:prstGeom>
            <a:ln w="3175">
              <a:solidFill>
                <a:schemeClr val="tx1">
                  <a:lumMod val="50000"/>
                  <a:lumOff val="50000"/>
                </a:schemeClr>
              </a:solidFill>
            </a:ln>
          </p:spPr>
        </p:pic>
        <p:pic>
          <p:nvPicPr>
            <p:cNvPr id="67" name="图片 66">
              <a:extLst>
                <a:ext uri="{FF2B5EF4-FFF2-40B4-BE49-F238E27FC236}">
                  <a16:creationId xmlns="" xmlns:a16="http://schemas.microsoft.com/office/drawing/2014/main" id="{7329AA49-D694-7A19-E8F1-F0FF387F5C05}"/>
                </a:ext>
              </a:extLst>
            </p:cNvPr>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6444113" y="5230756"/>
              <a:ext cx="1639197" cy="1080000"/>
            </a:xfrm>
            <a:prstGeom prst="rect">
              <a:avLst/>
            </a:prstGeom>
            <a:ln w="3175">
              <a:solidFill>
                <a:schemeClr val="tx1">
                  <a:lumMod val="50000"/>
                  <a:lumOff val="50000"/>
                </a:schemeClr>
              </a:solidFill>
            </a:ln>
          </p:spPr>
        </p:pic>
        <p:pic>
          <p:nvPicPr>
            <p:cNvPr id="69" name="图片 68">
              <a:extLst>
                <a:ext uri="{FF2B5EF4-FFF2-40B4-BE49-F238E27FC236}">
                  <a16:creationId xmlns="" xmlns:a16="http://schemas.microsoft.com/office/drawing/2014/main" id="{C7CCF992-FF3B-A201-4A28-CD27283FEC19}"/>
                </a:ext>
              </a:extLst>
            </p:cNvPr>
            <p:cNvPicPr preferRelativeResize="0">
              <a:picLocks/>
            </p:cNvPicPr>
            <p:nvPr/>
          </p:nvPicPr>
          <p:blipFill rotWithShape="1">
            <a:blip r:embed="rId6"/>
            <a:srcRect l="7551" t="19842" r="15255"/>
            <a:stretch/>
          </p:blipFill>
          <p:spPr>
            <a:xfrm>
              <a:off x="9916746" y="5230756"/>
              <a:ext cx="1639197" cy="1080000"/>
            </a:xfrm>
            <a:prstGeom prst="rect">
              <a:avLst/>
            </a:prstGeom>
            <a:ln w="3175">
              <a:solidFill>
                <a:schemeClr val="tx1">
                  <a:lumMod val="50000"/>
                  <a:lumOff val="50000"/>
                </a:schemeClr>
              </a:solidFill>
            </a:ln>
          </p:spPr>
        </p:pic>
        <p:pic>
          <p:nvPicPr>
            <p:cNvPr id="72" name="图片 71">
              <a:extLst>
                <a:ext uri="{FF2B5EF4-FFF2-40B4-BE49-F238E27FC236}">
                  <a16:creationId xmlns="" xmlns:a16="http://schemas.microsoft.com/office/drawing/2014/main" id="{636D967C-4973-A4F2-9010-4B28AF796BC5}"/>
                </a:ext>
              </a:extLst>
            </p:cNvPr>
            <p:cNvPicPr preferRelativeResize="0">
              <a:picLocks/>
            </p:cNvPicPr>
            <p:nvPr/>
          </p:nvPicPr>
          <p:blipFill rotWithShape="1">
            <a:blip r:embed="rId7"/>
            <a:srcRect r="38268"/>
            <a:stretch/>
          </p:blipFill>
          <p:spPr>
            <a:xfrm>
              <a:off x="8180429" y="5230756"/>
              <a:ext cx="1011915" cy="1080000"/>
            </a:xfrm>
            <a:prstGeom prst="rect">
              <a:avLst/>
            </a:prstGeom>
            <a:ln w="3175" cmpd="sng">
              <a:solidFill>
                <a:schemeClr val="tx1">
                  <a:lumMod val="50000"/>
                  <a:lumOff val="50000"/>
                </a:schemeClr>
              </a:solidFill>
              <a:prstDash val="solid"/>
            </a:ln>
          </p:spPr>
        </p:pic>
        <p:pic>
          <p:nvPicPr>
            <p:cNvPr id="74" name="图片 73">
              <a:extLst>
                <a:ext uri="{FF2B5EF4-FFF2-40B4-BE49-F238E27FC236}">
                  <a16:creationId xmlns="" xmlns:a16="http://schemas.microsoft.com/office/drawing/2014/main" id="{0219AC4F-1A6F-4222-3570-5F9E7DA0026C}"/>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9916746" y="4059439"/>
              <a:ext cx="1639197" cy="1080000"/>
            </a:xfrm>
            <a:prstGeom prst="rect">
              <a:avLst/>
            </a:prstGeom>
            <a:ln w="3175">
              <a:solidFill>
                <a:schemeClr val="tx1">
                  <a:lumMod val="50000"/>
                  <a:lumOff val="50000"/>
                </a:schemeClr>
              </a:solidFill>
            </a:ln>
          </p:spPr>
        </p:pic>
        <p:pic>
          <p:nvPicPr>
            <p:cNvPr id="71" name="图片 70">
              <a:extLst>
                <a:ext uri="{FF2B5EF4-FFF2-40B4-BE49-F238E27FC236}">
                  <a16:creationId xmlns="" xmlns:a16="http://schemas.microsoft.com/office/drawing/2014/main" id="{8A9A658B-7803-D802-ADDD-9DD84423FDF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4851" b="4851"/>
            <a:stretch/>
          </p:blipFill>
          <p:spPr>
            <a:xfrm>
              <a:off x="9281412" y="5230756"/>
              <a:ext cx="538214" cy="1080000"/>
            </a:xfrm>
            <a:prstGeom prst="rect">
              <a:avLst/>
            </a:prstGeom>
            <a:ln w="3175">
              <a:solidFill>
                <a:schemeClr val="tx1">
                  <a:lumMod val="50000"/>
                  <a:lumOff val="50000"/>
                </a:schemeClr>
              </a:solidFill>
            </a:ln>
          </p:spPr>
        </p:pic>
      </p:grpSp>
      <p:sp>
        <p:nvSpPr>
          <p:cNvPr id="37" name="文本框 36"/>
          <p:cNvSpPr txBox="1"/>
          <p:nvPr/>
        </p:nvSpPr>
        <p:spPr>
          <a:xfrm>
            <a:off x="591262" y="479706"/>
            <a:ext cx="3269537" cy="523220"/>
          </a:xfrm>
          <a:prstGeom prst="rect">
            <a:avLst/>
          </a:prstGeom>
          <a:noFill/>
        </p:spPr>
        <p:txBody>
          <a:bodyPr wrap="square" rtlCol="0">
            <a:spAutoFit/>
          </a:bodyPr>
          <a:lstStyle/>
          <a:p>
            <a:r>
              <a:rPr lang="en-US" altLang="zh-CN"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步迭代方法论</a:t>
            </a:r>
          </a:p>
        </p:txBody>
      </p:sp>
    </p:spTree>
    <p:extLst>
      <p:ext uri="{BB962C8B-B14F-4D97-AF65-F5344CB8AC3E}">
        <p14:creationId xmlns:p14="http://schemas.microsoft.com/office/powerpoint/2010/main" val="6625979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676103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385651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02709" y="2904067"/>
            <a:ext cx="7186583" cy="646331"/>
          </a:xfrm>
          <a:prstGeom prst="rect">
            <a:avLst/>
          </a:prstGeom>
          <a:noFill/>
        </p:spPr>
        <p:txBody>
          <a:bodyPr wrap="none" rtlCol="0">
            <a:spAutoFit/>
          </a:bodyPr>
          <a:lstStyle/>
          <a:p>
            <a:pPr algn="ctr"/>
            <a:r>
              <a:rPr lang="zh-CN" altLang="en-US" sz="3600" dirty="0" smtClean="0">
                <a:latin typeface="方正粗宋简体" panose="03000509000000000000" pitchFamily="65" charset="-122"/>
                <a:ea typeface="方正粗宋简体" panose="03000509000000000000" pitchFamily="65" charset="-122"/>
              </a:rPr>
              <a:t>关于</a:t>
            </a:r>
            <a:r>
              <a:rPr lang="en-US" altLang="zh-CN" sz="3600" dirty="0" smtClean="0">
                <a:latin typeface="方正粗宋简体" panose="03000509000000000000" pitchFamily="65" charset="-122"/>
                <a:ea typeface="方正粗宋简体" panose="03000509000000000000" pitchFamily="65" charset="-122"/>
              </a:rPr>
              <a:t>AI</a:t>
            </a:r>
            <a:r>
              <a:rPr lang="zh-CN" altLang="en-US" sz="3600" dirty="0" smtClean="0">
                <a:latin typeface="方正粗宋简体" panose="03000509000000000000" pitchFamily="65" charset="-122"/>
                <a:ea typeface="方正粗宋简体" panose="03000509000000000000" pitchFamily="65" charset="-122"/>
              </a:rPr>
              <a:t>和数智油田发展的几个观点</a:t>
            </a:r>
            <a:endParaRPr lang="zh-CN" altLang="en-US" sz="3600" dirty="0">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2743191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48684" y="2904067"/>
            <a:ext cx="8494634" cy="646331"/>
          </a:xfrm>
          <a:prstGeom prst="rect">
            <a:avLst/>
          </a:prstGeom>
          <a:noFill/>
        </p:spPr>
        <p:txBody>
          <a:bodyPr wrap="none" rtlCol="0">
            <a:spAutoFit/>
          </a:bodyPr>
          <a:lstStyle/>
          <a:p>
            <a:pPr algn="ctr"/>
            <a:r>
              <a:rPr lang="zh-CN" altLang="en-US" sz="3600" dirty="0" smtClean="0">
                <a:latin typeface="方正粗宋简体" panose="03000509000000000000" pitchFamily="65" charset="-122"/>
                <a:ea typeface="方正粗宋简体" panose="03000509000000000000" pitchFamily="65" charset="-122"/>
              </a:rPr>
              <a:t>关于数智化转型发展的几种大系统观思维</a:t>
            </a:r>
            <a:endParaRPr lang="zh-CN" altLang="en-US" sz="3600" dirty="0">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26272766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739335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3534" y="618066"/>
            <a:ext cx="2010487" cy="523220"/>
          </a:xfrm>
          <a:prstGeom prst="rect">
            <a:avLst/>
          </a:prstGeom>
          <a:noFill/>
        </p:spPr>
        <p:txBody>
          <a:bodyPr wrap="square" rtlCol="0">
            <a:spAutoFit/>
          </a:bodyPr>
          <a:lstStyle>
            <a:defPPr>
              <a:defRPr lang="zh-CN"/>
            </a:defPPr>
            <a:lvl1pPr>
              <a:defRPr sz="28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夯实</a:t>
            </a:r>
            <a:r>
              <a:rPr lang="en-US" altLang="zh-CN" dirty="0"/>
              <a:t>AI</a:t>
            </a:r>
            <a:r>
              <a:rPr lang="zh-CN" altLang="en-US" dirty="0"/>
              <a:t>基础</a:t>
            </a:r>
          </a:p>
        </p:txBody>
      </p:sp>
      <p:sp>
        <p:nvSpPr>
          <p:cNvPr id="3" name="矩形 2"/>
          <p:cNvSpPr/>
          <p:nvPr/>
        </p:nvSpPr>
        <p:spPr>
          <a:xfrm>
            <a:off x="889000" y="1262503"/>
            <a:ext cx="2836333" cy="461665"/>
          </a:xfrm>
          <a:prstGeom prst="rect">
            <a:avLst/>
          </a:prstGeom>
          <a:ln w="3175">
            <a:solidFill>
              <a:schemeClr val="tx1"/>
            </a:solidFill>
          </a:ln>
        </p:spPr>
        <p:txBody>
          <a:bodyPr wrap="square">
            <a:spAutoFit/>
          </a:bodyPr>
          <a:lstStyle/>
          <a:p>
            <a:pPr algn="ctr"/>
            <a:r>
              <a:rPr lang="zh-CN" altLang="en-US" sz="2400" dirty="0" smtClean="0">
                <a:latin typeface="方正粗宋简体" panose="03000509000000000000" pitchFamily="65" charset="-122"/>
                <a:ea typeface="方正粗宋简体" panose="03000509000000000000" pitchFamily="65" charset="-122"/>
              </a:rPr>
              <a:t>大模型是基础设施</a:t>
            </a:r>
          </a:p>
        </p:txBody>
      </p:sp>
      <p:sp>
        <p:nvSpPr>
          <p:cNvPr id="4" name="文本框 3"/>
          <p:cNvSpPr txBox="1"/>
          <p:nvPr/>
        </p:nvSpPr>
        <p:spPr>
          <a:xfrm>
            <a:off x="986366" y="4402667"/>
            <a:ext cx="2641600" cy="1200329"/>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大模型将像云计算、物联网、数字孪生、元宇宙等一样成为</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原生时代的技术底座。</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28870" r="28506"/>
          <a:stretch/>
        </p:blipFill>
        <p:spPr>
          <a:xfrm>
            <a:off x="1217412" y="1845382"/>
            <a:ext cx="2179508" cy="24638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矩形 7"/>
          <p:cNvSpPr/>
          <p:nvPr/>
        </p:nvSpPr>
        <p:spPr>
          <a:xfrm>
            <a:off x="4526607" y="1262503"/>
            <a:ext cx="2836333" cy="461665"/>
          </a:xfrm>
          <a:prstGeom prst="rect">
            <a:avLst/>
          </a:prstGeom>
          <a:ln w="3175">
            <a:solidFill>
              <a:schemeClr val="tx1"/>
            </a:solidFill>
          </a:ln>
        </p:spPr>
        <p:txBody>
          <a:bodyPr wrap="square">
            <a:spAutoFit/>
          </a:bodyPr>
          <a:lstStyle/>
          <a:p>
            <a:pPr algn="ctr"/>
            <a:r>
              <a:rPr lang="zh-CN" altLang="en-US" sz="2400" dirty="0" smtClean="0">
                <a:latin typeface="方正粗宋简体" panose="03000509000000000000" pitchFamily="65" charset="-122"/>
                <a:ea typeface="方正粗宋简体" panose="03000509000000000000" pitchFamily="65" charset="-122"/>
              </a:rPr>
              <a:t>数据多了</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才</a:t>
            </a:r>
            <a:r>
              <a:rPr lang="zh-CN" altLang="en-US" sz="2400" dirty="0" smtClean="0">
                <a:latin typeface="方正粗宋简体" panose="03000509000000000000" pitchFamily="65" charset="-122"/>
                <a:ea typeface="方正粗宋简体" panose="03000509000000000000" pitchFamily="65" charset="-122"/>
              </a:rPr>
              <a:t>智能</a:t>
            </a:r>
          </a:p>
        </p:txBody>
      </p:sp>
      <p:sp>
        <p:nvSpPr>
          <p:cNvPr id="9" name="文本框 8"/>
          <p:cNvSpPr txBox="1"/>
          <p:nvPr/>
        </p:nvSpPr>
        <p:spPr>
          <a:xfrm>
            <a:off x="4623973" y="4402667"/>
            <a:ext cx="2641600" cy="1200329"/>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数据是</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的基础。没有数据，一切都是空中楼阁。数据的规模和质量决定</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的水平和能力。</a:t>
            </a:r>
            <a:endParaRPr lang="zh-CN" altLang="en-US" dirty="0">
              <a:latin typeface="微软雅黑" panose="020B0503020204020204" pitchFamily="34" charset="-122"/>
              <a:ea typeface="微软雅黑" panose="020B0503020204020204" pitchFamily="34" charset="-122"/>
            </a:endParaRPr>
          </a:p>
        </p:txBody>
      </p:sp>
      <p:pic>
        <p:nvPicPr>
          <p:cNvPr id="15" name="图片 14"/>
          <p:cNvPicPr>
            <a:picLocks/>
          </p:cNvPicPr>
          <p:nvPr/>
        </p:nvPicPr>
        <p:blipFill rotWithShape="1">
          <a:blip r:embed="rId3">
            <a:extLst>
              <a:ext uri="{28A0092B-C50C-407E-A947-70E740481C1C}">
                <a14:useLocalDpi xmlns:a14="http://schemas.microsoft.com/office/drawing/2010/main" val="0"/>
              </a:ext>
            </a:extLst>
          </a:blip>
          <a:srcRect l="26138" r="27330"/>
          <a:stretch/>
        </p:blipFill>
        <p:spPr>
          <a:xfrm>
            <a:off x="4855773" y="1846714"/>
            <a:ext cx="2178000" cy="24628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矩形 11"/>
          <p:cNvSpPr/>
          <p:nvPr/>
        </p:nvSpPr>
        <p:spPr>
          <a:xfrm>
            <a:off x="8170333" y="1262503"/>
            <a:ext cx="3039534" cy="461665"/>
          </a:xfrm>
          <a:prstGeom prst="rect">
            <a:avLst/>
          </a:prstGeom>
          <a:ln w="3175">
            <a:solidFill>
              <a:schemeClr val="tx1"/>
            </a:solidFill>
          </a:ln>
        </p:spPr>
        <p:txBody>
          <a:bodyPr wrap="square">
            <a:spAutoFit/>
          </a:bodyPr>
          <a:lstStyle/>
          <a:p>
            <a:pPr algn="ctr"/>
            <a:r>
              <a:rPr lang="zh-CN" altLang="en-US" sz="2400" dirty="0" smtClean="0">
                <a:latin typeface="方正粗宋简体" panose="03000509000000000000" pitchFamily="65" charset="-122"/>
                <a:ea typeface="方正粗宋简体" panose="03000509000000000000" pitchFamily="65" charset="-122"/>
              </a:rPr>
              <a:t>能源 </a:t>
            </a:r>
            <a:r>
              <a:rPr lang="en-US" altLang="zh-CN" sz="2400" dirty="0" smtClean="0">
                <a:latin typeface="方正粗宋简体" panose="03000509000000000000" pitchFamily="65" charset="-122"/>
                <a:ea typeface="方正粗宋简体" panose="03000509000000000000" pitchFamily="65" charset="-122"/>
              </a:rPr>
              <a:t>!=</a:t>
            </a:r>
            <a:r>
              <a:rPr lang="zh-CN" altLang="en-US" sz="2400" dirty="0" smtClean="0">
                <a:latin typeface="方正粗宋简体" panose="03000509000000000000" pitchFamily="65" charset="-122"/>
                <a:ea typeface="方正粗宋简体" panose="03000509000000000000" pitchFamily="65" charset="-122"/>
              </a:rPr>
              <a:t> 算力 </a:t>
            </a:r>
            <a:r>
              <a:rPr lang="en-US" altLang="zh-CN" sz="2400" dirty="0" smtClean="0">
                <a:latin typeface="方正粗宋简体" panose="03000509000000000000" pitchFamily="65" charset="-122"/>
                <a:ea typeface="方正粗宋简体" panose="03000509000000000000" pitchFamily="65" charset="-122"/>
              </a:rPr>
              <a:t>!=</a:t>
            </a:r>
            <a:r>
              <a:rPr lang="zh-CN" altLang="en-US" sz="2400" dirty="0" smtClean="0">
                <a:latin typeface="方正粗宋简体" panose="03000509000000000000" pitchFamily="65" charset="-122"/>
                <a:ea typeface="方正粗宋简体" panose="03000509000000000000" pitchFamily="65" charset="-122"/>
              </a:rPr>
              <a:t> 智能</a:t>
            </a:r>
          </a:p>
        </p:txBody>
      </p:sp>
      <p:sp>
        <p:nvSpPr>
          <p:cNvPr id="13" name="文本框 12"/>
          <p:cNvSpPr txBox="1"/>
          <p:nvPr/>
        </p:nvSpPr>
        <p:spPr>
          <a:xfrm>
            <a:off x="8369300" y="4402667"/>
            <a:ext cx="2641600" cy="1200329"/>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人工智能确实需要算力支持，算力需要能源支持，但未来以耗能为基础的</a:t>
            </a:r>
            <a:r>
              <a:rPr lang="en-US" altLang="zh-CN" dirty="0" smtClean="0">
                <a:latin typeface="微软雅黑" panose="020B0503020204020204" pitchFamily="34" charset="-122"/>
                <a:ea typeface="微软雅黑" panose="020B0503020204020204" pitchFamily="34" charset="-122"/>
              </a:rPr>
              <a:t>GPU</a:t>
            </a:r>
            <a:r>
              <a:rPr lang="zh-CN" altLang="en-US" dirty="0" smtClean="0">
                <a:latin typeface="微软雅黑" panose="020B0503020204020204" pitchFamily="34" charset="-122"/>
                <a:ea typeface="微软雅黑" panose="020B0503020204020204" pitchFamily="34" charset="-122"/>
              </a:rPr>
              <a:t>等不是方向。</a:t>
            </a:r>
            <a:endParaRPr lang="zh-CN" altLang="en-US" dirty="0">
              <a:latin typeface="微软雅黑" panose="020B0503020204020204" pitchFamily="34" charset="-122"/>
              <a:ea typeface="微软雅黑" panose="020B0503020204020204" pitchFamily="34" charset="-122"/>
            </a:endParaRPr>
          </a:p>
        </p:txBody>
      </p:sp>
      <p:grpSp>
        <p:nvGrpSpPr>
          <p:cNvPr id="18" name="组合 17"/>
          <p:cNvGrpSpPr/>
          <p:nvPr/>
        </p:nvGrpSpPr>
        <p:grpSpPr>
          <a:xfrm>
            <a:off x="8601100" y="1846714"/>
            <a:ext cx="2178000" cy="2462816"/>
            <a:chOff x="8465598" y="1805918"/>
            <a:chExt cx="2178000" cy="3063600"/>
          </a:xfrm>
        </p:grpSpPr>
        <p:pic>
          <p:nvPicPr>
            <p:cNvPr id="1026" name="Picture 2" descr="https://pic.rmb.bdstatic.com/bjh/240307/news/3ba73a7b2d6b7965397132c26d2b184f2568.jpeg?x-bce-process=image/watermark,bucket_baidu-rmb-video-cover-1,image_YmpoL25ld3MvNjUzZjZkMjRlMDJiNjdjZWU1NzEzODg0MDNhYTQ0YzQucG5n,type_RlpMYW5UaW5nSGVpU01HQg==,w_22,text_QEFJ5YWo55CD6KeG6YeO,size_22,x_17,y_17,interval_2,color_FFFFFF,effect_softoutline,shc_000000,blr_2,align_1"/>
            <p:cNvPicPr>
              <a:picLocks noChangeArrowheads="1"/>
            </p:cNvPicPr>
            <p:nvPr/>
          </p:nvPicPr>
          <p:blipFill rotWithShape="1">
            <a:blip r:embed="rId4">
              <a:extLst>
                <a:ext uri="{28A0092B-C50C-407E-A947-70E740481C1C}">
                  <a14:useLocalDpi xmlns:a14="http://schemas.microsoft.com/office/drawing/2010/main" val="0"/>
                </a:ext>
              </a:extLst>
            </a:blip>
            <a:srcRect l="28531" r="30379"/>
            <a:stretch/>
          </p:blipFill>
          <p:spPr bwMode="auto">
            <a:xfrm>
              <a:off x="8465598" y="1805918"/>
              <a:ext cx="2178000" cy="3063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6" name="图片 15"/>
            <p:cNvPicPr>
              <a:picLocks/>
            </p:cNvPicPr>
            <p:nvPr/>
          </p:nvPicPr>
          <p:blipFill rotWithShape="1">
            <a:blip r:embed="rId5" cstate="print">
              <a:extLst>
                <a:ext uri="{28A0092B-C50C-407E-A947-70E740481C1C}">
                  <a14:useLocalDpi xmlns:a14="http://schemas.microsoft.com/office/drawing/2010/main" val="0"/>
                </a:ext>
              </a:extLst>
            </a:blip>
            <a:srcRect t="13287" b="19274"/>
            <a:stretch/>
          </p:blipFill>
          <p:spPr>
            <a:xfrm>
              <a:off x="8588638" y="3667327"/>
              <a:ext cx="1931920" cy="1080304"/>
            </a:xfrm>
            <a:prstGeom prst="rect">
              <a:avLst/>
            </a:prstGeom>
          </p:spPr>
        </p:pic>
      </p:grpSp>
      <p:sp>
        <p:nvSpPr>
          <p:cNvPr id="6" name="矩形 5"/>
          <p:cNvSpPr/>
          <p:nvPr/>
        </p:nvSpPr>
        <p:spPr>
          <a:xfrm>
            <a:off x="754974" y="5653798"/>
            <a:ext cx="10632694" cy="954107"/>
          </a:xfrm>
          <a:prstGeom prst="rect">
            <a:avLst/>
          </a:prstGeom>
          <a:solidFill>
            <a:srgbClr val="C00000"/>
          </a:solidFill>
          <a:ln w="3175">
            <a:solidFill>
              <a:srgbClr val="C00000"/>
            </a:solidFill>
          </a:ln>
        </p:spPr>
        <p:txBody>
          <a:bodyPr wrap="square">
            <a:spAutoFit/>
          </a:bodyPr>
          <a:lstStyle/>
          <a:p>
            <a:pPr marL="457200" indent="-457200">
              <a:buFont typeface="Wingdings" panose="05000000000000000000" pitchFamily="2" charset="2"/>
              <a:buChar char="p"/>
            </a:pPr>
            <a:r>
              <a:rPr lang="zh-CN" altLang="en-US" sz="2800"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信息化基础：</a:t>
            </a:r>
            <a:r>
              <a:rPr lang="zh-CN" altLang="en-US" sz="28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原来</a:t>
            </a:r>
            <a:r>
              <a:rPr lang="zh-CN" altLang="en-US" sz="2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人没有做好</a:t>
            </a:r>
            <a:r>
              <a:rPr lang="zh-CN" altLang="en-US" sz="28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的事情，你</a:t>
            </a:r>
            <a:r>
              <a:rPr lang="zh-CN" altLang="en-US" sz="2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也不要指望AI给你</a:t>
            </a:r>
            <a:r>
              <a:rPr lang="zh-CN" altLang="en-US" sz="28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做好</a:t>
            </a:r>
            <a:endParaRPr lang="en-US" altLang="zh-CN" sz="28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p"/>
            </a:pPr>
            <a:r>
              <a:rPr lang="zh-CN" altLang="en-US" sz="2800"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数据基础：</a:t>
            </a:r>
            <a:r>
              <a:rPr lang="zh-CN" altLang="en-US" sz="2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对数据本身的智能化、自动化管理也是迫切需求</a:t>
            </a:r>
          </a:p>
        </p:txBody>
      </p:sp>
    </p:spTree>
    <p:extLst>
      <p:ext uri="{BB962C8B-B14F-4D97-AF65-F5344CB8AC3E}">
        <p14:creationId xmlns:p14="http://schemas.microsoft.com/office/powerpoint/2010/main" val="30703942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56392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3534" y="618066"/>
            <a:ext cx="4436533" cy="523220"/>
          </a:xfrm>
          <a:prstGeom prst="rect">
            <a:avLst/>
          </a:prstGeom>
          <a:noFill/>
        </p:spPr>
        <p:txBody>
          <a:bodyPr wrap="square" rtlCol="0">
            <a:spAutoFit/>
          </a:bodyPr>
          <a:lstStyle>
            <a:defPPr>
              <a:defRPr lang="zh-CN"/>
            </a:defPPr>
            <a:lvl1pPr>
              <a:defRPr sz="28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en-US" altLang="zh-CN" dirty="0" smtClean="0"/>
              <a:t>LLM !===</a:t>
            </a:r>
            <a:r>
              <a:rPr lang="zh-CN" altLang="en-US" dirty="0" smtClean="0"/>
              <a:t> </a:t>
            </a:r>
            <a:r>
              <a:rPr lang="en-US" altLang="zh-CN" dirty="0" smtClean="0"/>
              <a:t>AI</a:t>
            </a:r>
            <a:endParaRPr lang="zh-CN" altLang="en-US" dirty="0"/>
          </a:p>
        </p:txBody>
      </p:sp>
      <p:grpSp>
        <p:nvGrpSpPr>
          <p:cNvPr id="14" name="组合 13"/>
          <p:cNvGrpSpPr/>
          <p:nvPr/>
        </p:nvGrpSpPr>
        <p:grpSpPr>
          <a:xfrm>
            <a:off x="7137385" y="1262503"/>
            <a:ext cx="4487348" cy="4321566"/>
            <a:chOff x="8297326" y="1262503"/>
            <a:chExt cx="4487348" cy="4321566"/>
          </a:xfrm>
        </p:grpSpPr>
        <p:sp>
          <p:nvSpPr>
            <p:cNvPr id="12" name="矩形 11"/>
            <p:cNvSpPr/>
            <p:nvPr/>
          </p:nvSpPr>
          <p:spPr>
            <a:xfrm>
              <a:off x="8297326" y="1262503"/>
              <a:ext cx="4487348" cy="461665"/>
            </a:xfrm>
            <a:prstGeom prst="rect">
              <a:avLst/>
            </a:prstGeom>
            <a:ln w="3175">
              <a:solidFill>
                <a:schemeClr val="tx1"/>
              </a:solidFill>
            </a:ln>
          </p:spPr>
          <p:txBody>
            <a:bodyPr wrap="square">
              <a:spAutoFit/>
            </a:bodyPr>
            <a:lstStyle/>
            <a:p>
              <a:pPr algn="ctr"/>
              <a:r>
                <a:rPr lang="zh-CN" altLang="en-US" sz="2400" dirty="0">
                  <a:latin typeface="方正粗宋简体" panose="03000509000000000000" pitchFamily="65" charset="-122"/>
                  <a:ea typeface="方正粗宋简体" panose="03000509000000000000" pitchFamily="65" charset="-122"/>
                </a:rPr>
                <a:t>语言</a:t>
              </a:r>
              <a:r>
                <a:rPr lang="zh-CN" altLang="en-US" sz="2400" dirty="0" smtClean="0">
                  <a:latin typeface="方正粗宋简体" panose="03000509000000000000" pitchFamily="65" charset="-122"/>
                  <a:ea typeface="方正粗宋简体" panose="03000509000000000000" pitchFamily="65" charset="-122"/>
                </a:rPr>
                <a:t>分析的局限性：信号</a:t>
              </a:r>
              <a:r>
                <a:rPr lang="en-US" altLang="zh-CN" sz="2400" dirty="0" smtClean="0">
                  <a:latin typeface="方正粗宋简体" panose="03000509000000000000" pitchFamily="65" charset="-122"/>
                  <a:ea typeface="方正粗宋简体" panose="03000509000000000000" pitchFamily="65" charset="-122"/>
                </a:rPr>
                <a:t>&gt;</a:t>
              </a:r>
              <a:r>
                <a:rPr lang="zh-CN" altLang="en-US" sz="2400" dirty="0" smtClean="0">
                  <a:latin typeface="方正粗宋简体" panose="03000509000000000000" pitchFamily="65" charset="-122"/>
                  <a:ea typeface="方正粗宋简体" panose="03000509000000000000" pitchFamily="65" charset="-122"/>
                </a:rPr>
                <a:t>语言</a:t>
              </a:r>
            </a:p>
          </p:txBody>
        </p:sp>
        <p:sp>
          <p:nvSpPr>
            <p:cNvPr id="13" name="文本框 12"/>
            <p:cNvSpPr txBox="1"/>
            <p:nvPr/>
          </p:nvSpPr>
          <p:spPr>
            <a:xfrm>
              <a:off x="8369300" y="4352963"/>
              <a:ext cx="4316934" cy="1231106"/>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人类的思维严重受限于语言，但不能用语言限制</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也不会受限，</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会有自己的语言，人类完全不懂的语言。</a:t>
              </a:r>
              <a:endParaRPr lang="en-US" altLang="zh-CN" dirty="0" smtClean="0">
                <a:latin typeface="微软雅黑" panose="020B0503020204020204" pitchFamily="34" charset="-122"/>
                <a:ea typeface="微软雅黑" panose="020B0503020204020204" pitchFamily="34" charset="-122"/>
              </a:endParaRPr>
            </a:p>
            <a:p>
              <a:pPr algn="just"/>
              <a:r>
                <a:rPr lang="zh-CN" altLang="en-US" dirty="0" smtClean="0">
                  <a:latin typeface="微软雅黑" panose="020B0503020204020204" pitchFamily="34" charset="-122"/>
                  <a:ea typeface="微软雅黑" panose="020B0503020204020204" pitchFamily="34" charset="-122"/>
                </a:rPr>
                <a:t>* </a:t>
              </a: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a:t>
              </a:r>
              <a:r>
                <a:rPr lang="en-US" altLang="zh-CN"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现象，比语言更接近于本质</a:t>
              </a:r>
              <a:endPar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026" name="Picture 2"/>
            <p:cNvPicPr>
              <a:picLocks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610100" y="1807378"/>
              <a:ext cx="2160000" cy="25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5" name="组合 4"/>
          <p:cNvGrpSpPr/>
          <p:nvPr/>
        </p:nvGrpSpPr>
        <p:grpSpPr>
          <a:xfrm>
            <a:off x="884768" y="1262503"/>
            <a:ext cx="2641601" cy="4567788"/>
            <a:chOff x="986366" y="1262503"/>
            <a:chExt cx="2641601" cy="4567788"/>
          </a:xfrm>
        </p:grpSpPr>
        <p:sp>
          <p:nvSpPr>
            <p:cNvPr id="3" name="矩形 2"/>
            <p:cNvSpPr/>
            <p:nvPr/>
          </p:nvSpPr>
          <p:spPr>
            <a:xfrm>
              <a:off x="986367" y="1262503"/>
              <a:ext cx="2641600" cy="461665"/>
            </a:xfrm>
            <a:prstGeom prst="rect">
              <a:avLst/>
            </a:prstGeom>
            <a:ln w="3175">
              <a:solidFill>
                <a:schemeClr val="tx1"/>
              </a:solidFill>
            </a:ln>
          </p:spPr>
          <p:txBody>
            <a:bodyPr wrap="square">
              <a:spAutoFit/>
            </a:bodyPr>
            <a:lstStyle/>
            <a:p>
              <a:pPr algn="ctr"/>
              <a:r>
                <a:rPr lang="zh-CN" altLang="en-US" sz="2400" dirty="0" smtClean="0">
                  <a:latin typeface="方正粗宋简体" panose="03000509000000000000" pitchFamily="65" charset="-122"/>
                  <a:ea typeface="方正粗宋简体" panose="03000509000000000000" pitchFamily="65" charset="-122"/>
                </a:rPr>
                <a:t>大模型不是惟一的</a:t>
              </a:r>
            </a:p>
          </p:txBody>
        </p:sp>
        <p:sp>
          <p:nvSpPr>
            <p:cNvPr id="4" name="文本框 3"/>
            <p:cNvSpPr txBox="1"/>
            <p:nvPr/>
          </p:nvSpPr>
          <p:spPr>
            <a:xfrm>
              <a:off x="986366" y="4352963"/>
              <a:ext cx="2641600" cy="1477328"/>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大模型</a:t>
              </a:r>
              <a:r>
                <a:rPr lang="zh-CN" altLang="en-US" dirty="0">
                  <a:latin typeface="微软雅黑" panose="020B0503020204020204" pitchFamily="34" charset="-122"/>
                  <a:ea typeface="微软雅黑" panose="020B0503020204020204" pitchFamily="34" charset="-122"/>
                </a:rPr>
                <a:t>不能</a:t>
              </a:r>
              <a:r>
                <a:rPr lang="zh-CN" altLang="en-US" dirty="0" smtClean="0">
                  <a:latin typeface="微软雅黑" panose="020B0503020204020204" pitchFamily="34" charset="-122"/>
                  <a:ea typeface="微软雅黑" panose="020B0503020204020204" pitchFamily="34" charset="-122"/>
                </a:rPr>
                <a:t>替代老的</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技术</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大数据数理统计、机器学习、自动控制等</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，而且同类技术也会层出不穷，进化迭代。</a:t>
              </a: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p:cNvPicPr>
            <p:nvPr/>
          </p:nvPicPr>
          <p:blipFill rotWithShape="1">
            <a:blip r:embed="rId3" cstate="print">
              <a:extLst>
                <a:ext uri="{28A0092B-C50C-407E-A947-70E740481C1C}">
                  <a14:useLocalDpi xmlns:a14="http://schemas.microsoft.com/office/drawing/2010/main" val="0"/>
                </a:ext>
              </a:extLst>
            </a:blip>
            <a:srcRect l="5117" r="5843" b="4651"/>
            <a:stretch/>
          </p:blipFill>
          <p:spPr>
            <a:xfrm>
              <a:off x="1227166" y="1807378"/>
              <a:ext cx="2160000" cy="25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6" name="组合 5"/>
          <p:cNvGrpSpPr/>
          <p:nvPr/>
        </p:nvGrpSpPr>
        <p:grpSpPr>
          <a:xfrm>
            <a:off x="3627966" y="1262503"/>
            <a:ext cx="3414586" cy="4567788"/>
            <a:chOff x="4237481" y="1262503"/>
            <a:chExt cx="3414586" cy="4567788"/>
          </a:xfrm>
        </p:grpSpPr>
        <p:sp>
          <p:nvSpPr>
            <p:cNvPr id="8" name="矩形 7"/>
            <p:cNvSpPr/>
            <p:nvPr/>
          </p:nvSpPr>
          <p:spPr>
            <a:xfrm>
              <a:off x="4237481" y="1262503"/>
              <a:ext cx="3414586" cy="461665"/>
            </a:xfrm>
            <a:prstGeom prst="rect">
              <a:avLst/>
            </a:prstGeom>
            <a:ln w="3175">
              <a:solidFill>
                <a:schemeClr val="tx1"/>
              </a:solidFill>
            </a:ln>
          </p:spPr>
          <p:txBody>
            <a:bodyPr wrap="square">
              <a:spAutoFit/>
            </a:bodyPr>
            <a:lstStyle/>
            <a:p>
              <a:pPr algn="ctr"/>
              <a:r>
                <a:rPr lang="zh-CN" altLang="en-US" sz="2400" dirty="0" smtClean="0">
                  <a:latin typeface="方正粗宋简体" panose="03000509000000000000" pitchFamily="65" charset="-122"/>
                  <a:ea typeface="方正粗宋简体" panose="03000509000000000000" pitchFamily="65" charset="-122"/>
                </a:rPr>
                <a:t>多模态 </a:t>
              </a:r>
              <a:r>
                <a:rPr lang="en-US" altLang="zh-CN" sz="2400" dirty="0" smtClean="0">
                  <a:latin typeface="方正粗宋简体" panose="03000509000000000000" pitchFamily="65" charset="-122"/>
                  <a:ea typeface="方正粗宋简体" panose="03000509000000000000" pitchFamily="65" charset="-122"/>
                </a:rPr>
                <a:t>!= </a:t>
              </a:r>
              <a:r>
                <a:rPr lang="zh-CN" altLang="en-US" sz="2400" dirty="0" smtClean="0">
                  <a:latin typeface="方正粗宋简体" panose="03000509000000000000" pitchFamily="65" charset="-122"/>
                  <a:ea typeface="方正粗宋简体" panose="03000509000000000000" pitchFamily="65" charset="-122"/>
                </a:rPr>
                <a:t>文本</a:t>
              </a:r>
              <a:r>
                <a:rPr lang="en-US" altLang="zh-CN" sz="2400" dirty="0" smtClean="0">
                  <a:latin typeface="方正粗宋简体" panose="03000509000000000000" pitchFamily="65" charset="-122"/>
                  <a:ea typeface="方正粗宋简体" panose="03000509000000000000" pitchFamily="65" charset="-122"/>
                </a:rPr>
                <a:t>+</a:t>
              </a:r>
              <a:r>
                <a:rPr lang="zh-CN" altLang="en-US" sz="2400" dirty="0" smtClean="0">
                  <a:latin typeface="方正粗宋简体" panose="03000509000000000000" pitchFamily="65" charset="-122"/>
                  <a:ea typeface="方正粗宋简体" panose="03000509000000000000" pitchFamily="65" charset="-122"/>
                </a:rPr>
                <a:t>视频</a:t>
              </a:r>
              <a:r>
                <a:rPr lang="en-US" altLang="zh-CN" sz="2400" dirty="0" smtClean="0">
                  <a:latin typeface="方正粗宋简体" panose="03000509000000000000" pitchFamily="65" charset="-122"/>
                  <a:ea typeface="方正粗宋简体" panose="03000509000000000000" pitchFamily="65" charset="-122"/>
                </a:rPr>
                <a:t>…</a:t>
              </a:r>
              <a:endParaRPr lang="zh-CN" altLang="en-US" sz="2400" dirty="0" smtClean="0">
                <a:latin typeface="方正粗宋简体" panose="03000509000000000000" pitchFamily="65" charset="-122"/>
                <a:ea typeface="方正粗宋简体" panose="03000509000000000000" pitchFamily="65" charset="-122"/>
              </a:endParaRPr>
            </a:p>
          </p:txBody>
        </p:sp>
        <p:sp>
          <p:nvSpPr>
            <p:cNvPr id="9" name="文本框 8"/>
            <p:cNvSpPr txBox="1"/>
            <p:nvPr/>
          </p:nvSpPr>
          <p:spPr>
            <a:xfrm>
              <a:off x="4623974" y="4352963"/>
              <a:ext cx="2641600" cy="1477328"/>
            </a:xfrm>
            <a:prstGeom prst="rect">
              <a:avLst/>
            </a:prstGeom>
            <a:noFill/>
          </p:spPr>
          <p:txBody>
            <a:bodyPr wrap="square" rtlCol="0">
              <a:spAutoFit/>
            </a:bodyPr>
            <a:lstStyle/>
            <a:p>
              <a:pPr algn="just"/>
              <a:r>
                <a:rPr lang="zh-CN" altLang="en-US" dirty="0">
                  <a:latin typeface="微软雅黑" panose="020B0503020204020204" pitchFamily="34" charset="-122"/>
                  <a:ea typeface="微软雅黑" panose="020B0503020204020204" pitchFamily="34" charset="-122"/>
                </a:rPr>
                <a:t>模态</a:t>
              </a:r>
              <a:r>
                <a:rPr lang="zh-CN" altLang="en-US" dirty="0" smtClean="0">
                  <a:latin typeface="微软雅黑" panose="020B0503020204020204" pitchFamily="34" charset="-122"/>
                  <a:ea typeface="微软雅黑" panose="020B0503020204020204" pitchFamily="34" charset="-122"/>
                </a:rPr>
                <a:t>有无数种，每个模态都是一个维度。系统可感知的每种环境信息都可成为一个模态。</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的多模态会比人类多。</a:t>
              </a:r>
              <a:endParaRPr lang="zh-CN" altLang="en-US" dirty="0">
                <a:latin typeface="微软雅黑" panose="020B0503020204020204" pitchFamily="34" charset="-122"/>
                <a:ea typeface="微软雅黑" panose="020B0503020204020204" pitchFamily="34" charset="-122"/>
              </a:endParaRPr>
            </a:p>
          </p:txBody>
        </p:sp>
        <p:pic>
          <p:nvPicPr>
            <p:cNvPr id="10" name="图片 9"/>
            <p:cNvPicPr>
              <a:picLocks/>
            </p:cNvPicPr>
            <p:nvPr/>
          </p:nvPicPr>
          <p:blipFill rotWithShape="1">
            <a:blip r:embed="rId4" cstate="print">
              <a:extLst>
                <a:ext uri="{28A0092B-C50C-407E-A947-70E740481C1C}">
                  <a14:useLocalDpi xmlns:a14="http://schemas.microsoft.com/office/drawing/2010/main" val="0"/>
                </a:ext>
              </a:extLst>
            </a:blip>
            <a:srcRect l="21394" r="23712"/>
            <a:stretch/>
          </p:blipFill>
          <p:spPr>
            <a:xfrm>
              <a:off x="4864774" y="1807378"/>
              <a:ext cx="2160000" cy="25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22" name="文本框 21"/>
          <p:cNvSpPr txBox="1"/>
          <p:nvPr/>
        </p:nvSpPr>
        <p:spPr>
          <a:xfrm>
            <a:off x="1087989" y="5953327"/>
            <a:ext cx="10003344" cy="523220"/>
          </a:xfrm>
          <a:prstGeom prst="rect">
            <a:avLst/>
          </a:prstGeom>
          <a:noFill/>
          <a:ln w="3175">
            <a:solidFill>
              <a:schemeClr val="tx1"/>
            </a:solidFill>
          </a:ln>
        </p:spPr>
        <p:txBody>
          <a:bodyPr wrap="square" rtlCol="0">
            <a:spAutoFit/>
          </a:bodyPr>
          <a:lstStyle/>
          <a:p>
            <a:pPr algn="ctr"/>
            <a:r>
              <a: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可能的进化路径：</a:t>
            </a:r>
            <a:r>
              <a:rPr lang="en-US" altLang="zh-CN"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LLM = L(LM) =&gt; (LL)M =&gt; LM =&gt; *M</a:t>
            </a:r>
            <a:endPar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t="15556" r="-1157" b="11358"/>
          <a:stretch/>
        </p:blipFill>
        <p:spPr>
          <a:xfrm>
            <a:off x="9763824" y="3462868"/>
            <a:ext cx="1762469" cy="828578"/>
          </a:xfrm>
          <a:prstGeom prst="rect">
            <a:avLst/>
          </a:prstGeom>
        </p:spPr>
      </p:pic>
      <p:sp>
        <p:nvSpPr>
          <p:cNvPr id="17" name="文本框 16"/>
          <p:cNvSpPr txBox="1"/>
          <p:nvPr/>
        </p:nvSpPr>
        <p:spPr>
          <a:xfrm>
            <a:off x="9850959" y="3952872"/>
            <a:ext cx="877163" cy="369332"/>
          </a:xfrm>
          <a:prstGeom prst="rect">
            <a:avLst/>
          </a:prstGeom>
          <a:noFill/>
        </p:spPr>
        <p:txBody>
          <a:bodyPr wrap="none" rtlCol="0">
            <a:spAutoFit/>
          </a:bodyPr>
          <a:lstStyle/>
          <a:p>
            <a:r>
              <a:rPr lang="zh-CN" altLang="en-US" b="1" dirty="0" smtClean="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胡塞尔</a:t>
            </a:r>
            <a:endParaRPr lang="zh-CN" altLang="en-US"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
        <p:nvSpPr>
          <p:cNvPr id="18" name="圆角矩形标注 17"/>
          <p:cNvSpPr/>
          <p:nvPr/>
        </p:nvSpPr>
        <p:spPr>
          <a:xfrm>
            <a:off x="9850959" y="2053718"/>
            <a:ext cx="1660743" cy="1021556"/>
          </a:xfrm>
          <a:prstGeom prst="wedgeRoundRectCallout">
            <a:avLst>
              <a:gd name="adj1" fmla="val 10775"/>
              <a:gd name="adj2" fmla="val 82391"/>
              <a:gd name="adj3" fmla="val 16667"/>
            </a:avLst>
          </a:prstGeom>
          <a:ln>
            <a:solidFill>
              <a:schemeClr val="accent1"/>
            </a:solidFill>
          </a:ln>
        </p:spPr>
        <p:txBody>
          <a:bodyPr wrap="none">
            <a:spAutoFit/>
          </a:bodyPr>
          <a:lstStyle/>
          <a:p>
            <a:r>
              <a:rPr lang="zh-CN" altLang="en-US" dirty="0">
                <a:solidFill>
                  <a:srgbClr val="333333"/>
                </a:solidFill>
                <a:latin typeface="微软雅黑" panose="020B0503020204020204" pitchFamily="34" charset="-122"/>
                <a:ea typeface="微软雅黑" panose="020B0503020204020204" pitchFamily="34" charset="-122"/>
              </a:rPr>
              <a:t>直接的</a:t>
            </a:r>
            <a:r>
              <a:rPr lang="zh-CN" altLang="en-US" dirty="0" smtClean="0">
                <a:solidFill>
                  <a:srgbClr val="333333"/>
                </a:solidFill>
                <a:latin typeface="微软雅黑" panose="020B0503020204020204" pitchFamily="34" charset="-122"/>
                <a:ea typeface="微软雅黑" panose="020B0503020204020204" pitchFamily="34" charset="-122"/>
              </a:rPr>
              <a:t>认识</a:t>
            </a:r>
            <a:endParaRPr lang="en-US" altLang="zh-CN" dirty="0" smtClean="0">
              <a:solidFill>
                <a:srgbClr val="333333"/>
              </a:solidFill>
              <a:latin typeface="微软雅黑" panose="020B0503020204020204" pitchFamily="34" charset="-122"/>
              <a:ea typeface="微软雅黑" panose="020B0503020204020204" pitchFamily="34" charset="-122"/>
            </a:endParaRPr>
          </a:p>
          <a:p>
            <a:r>
              <a:rPr lang="zh-CN" altLang="en-US" dirty="0">
                <a:solidFill>
                  <a:srgbClr val="333333"/>
                </a:solidFill>
                <a:latin typeface="微软雅黑" panose="020B0503020204020204" pitchFamily="34" charset="-122"/>
                <a:ea typeface="微软雅黑" panose="020B0503020204020204" pitchFamily="34" charset="-122"/>
              </a:rPr>
              <a:t>直接</a:t>
            </a:r>
            <a:r>
              <a:rPr lang="zh-CN" altLang="en-US" dirty="0" smtClean="0">
                <a:solidFill>
                  <a:srgbClr val="333333"/>
                </a:solidFill>
                <a:latin typeface="微软雅黑" panose="020B0503020204020204" pitchFamily="34" charset="-122"/>
                <a:ea typeface="微软雅黑" panose="020B0503020204020204" pitchFamily="34" charset="-122"/>
              </a:rPr>
              <a:t>面对现象</a:t>
            </a:r>
            <a:endParaRPr lang="en-US" altLang="zh-CN" dirty="0" smtClean="0">
              <a:solidFill>
                <a:srgbClr val="333333"/>
              </a:solidFill>
              <a:latin typeface="微软雅黑" panose="020B0503020204020204" pitchFamily="34" charset="-122"/>
              <a:ea typeface="微软雅黑" panose="020B0503020204020204" pitchFamily="34" charset="-122"/>
            </a:endParaRPr>
          </a:p>
          <a:p>
            <a:r>
              <a:rPr lang="zh-CN" altLang="en-US" dirty="0" smtClean="0">
                <a:solidFill>
                  <a:srgbClr val="333333"/>
                </a:solidFill>
                <a:latin typeface="微软雅黑" panose="020B0503020204020204" pitchFamily="34" charset="-122"/>
                <a:ea typeface="微软雅黑" panose="020B0503020204020204" pitchFamily="34" charset="-122"/>
              </a:rPr>
              <a:t>回到事物本身</a:t>
            </a:r>
            <a:endParaRPr lang="zh-CN" altLang="en-US"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7144150" y="5553255"/>
            <a:ext cx="4733988" cy="338554"/>
          </a:xfrm>
          <a:prstGeom prst="rect">
            <a:avLst/>
          </a:prstGeom>
          <a:noFill/>
        </p:spPr>
        <p:txBody>
          <a:bodyPr wrap="none" rtlCol="0">
            <a:spAutoFit/>
          </a:bodyPr>
          <a:lstStyle/>
          <a:p>
            <a:r>
              <a:rPr lang="zh-CN" altLang="en-US" sz="1600" dirty="0" smtClean="0">
                <a:latin typeface="方正粗宋简体" panose="03000509000000000000" pitchFamily="65" charset="-122"/>
                <a:ea typeface="方正粗宋简体" panose="03000509000000000000" pitchFamily="65" charset="-122"/>
              </a:rPr>
              <a:t>比如：让</a:t>
            </a:r>
            <a:r>
              <a:rPr lang="en-US" altLang="zh-CN" sz="1600" dirty="0" smtClean="0">
                <a:latin typeface="方正粗宋简体" panose="03000509000000000000" pitchFamily="65" charset="-122"/>
                <a:ea typeface="方正粗宋简体" panose="03000509000000000000" pitchFamily="65" charset="-122"/>
              </a:rPr>
              <a:t>LLM</a:t>
            </a:r>
            <a:r>
              <a:rPr lang="zh-CN" altLang="en-US" sz="1600" dirty="0" smtClean="0">
                <a:latin typeface="方正粗宋简体" panose="03000509000000000000" pitchFamily="65" charset="-122"/>
                <a:ea typeface="方正粗宋简体" panose="03000509000000000000" pitchFamily="65" charset="-122"/>
              </a:rPr>
              <a:t>学习测井曲线、地震剖面、压裂曲线</a:t>
            </a:r>
            <a:endParaRPr lang="zh-CN" altLang="en-US" sz="1600" dirty="0">
              <a:latin typeface="方正粗宋简体" panose="03000509000000000000" pitchFamily="65" charset="-122"/>
              <a:ea typeface="方正粗宋简体" panose="03000509000000000000" pitchFamily="65" charset="-122"/>
            </a:endParaRPr>
          </a:p>
        </p:txBody>
      </p:sp>
      <p:sp>
        <p:nvSpPr>
          <p:cNvPr id="20" name="文本框 19"/>
          <p:cNvSpPr txBox="1"/>
          <p:nvPr/>
        </p:nvSpPr>
        <p:spPr>
          <a:xfrm>
            <a:off x="3526368" y="695010"/>
            <a:ext cx="4801314" cy="400110"/>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LLM</a:t>
            </a:r>
            <a:r>
              <a:rPr lang="zh-CN" altLang="en-US" sz="2000" dirty="0" smtClean="0">
                <a:latin typeface="微软雅黑" panose="020B0503020204020204" pitchFamily="34" charset="-122"/>
                <a:ea typeface="微软雅黑" panose="020B0503020204020204" pitchFamily="34" charset="-122"/>
              </a:rPr>
              <a:t>不是万能的，不能在这一棵树上吊死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284284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xmlns="" id="{254B5CBF-8BFF-E765-9391-EEA4FA587B2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363" t="1928" r="11584" b="22194"/>
          <a:stretch/>
        </p:blipFill>
        <p:spPr>
          <a:xfrm>
            <a:off x="6017168" y="2767883"/>
            <a:ext cx="903958" cy="882727"/>
          </a:xfrm>
          <a:prstGeom prst="rect">
            <a:avLst/>
          </a:prstGeom>
        </p:spPr>
      </p:pic>
      <p:sp>
        <p:nvSpPr>
          <p:cNvPr id="6" name="文本框 5">
            <a:extLst>
              <a:ext uri="{FF2B5EF4-FFF2-40B4-BE49-F238E27FC236}">
                <a16:creationId xmlns:a16="http://schemas.microsoft.com/office/drawing/2014/main" xmlns="" id="{D913EC79-71B2-ED4D-6DEF-B2DCD5B24765}"/>
              </a:ext>
            </a:extLst>
          </p:cNvPr>
          <p:cNvSpPr txBox="1"/>
          <p:nvPr/>
        </p:nvSpPr>
        <p:spPr>
          <a:xfrm>
            <a:off x="603848" y="396820"/>
            <a:ext cx="5262979" cy="769441"/>
          </a:xfrm>
          <a:prstGeom prst="rect">
            <a:avLst/>
          </a:prstGeom>
          <a:noFill/>
        </p:spPr>
        <p:txBody>
          <a:bodyPr wrap="none" rtlCol="0">
            <a:spAutoFit/>
          </a:bodyPr>
          <a:lstStyle/>
          <a:p>
            <a:r>
              <a:rPr lang="zh-CN" altLang="en-US" sz="4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人工智能的三大主义</a:t>
            </a:r>
          </a:p>
        </p:txBody>
      </p:sp>
      <p:grpSp>
        <p:nvGrpSpPr>
          <p:cNvPr id="4" name="组合 3">
            <a:extLst>
              <a:ext uri="{FF2B5EF4-FFF2-40B4-BE49-F238E27FC236}">
                <a16:creationId xmlns:a16="http://schemas.microsoft.com/office/drawing/2014/main" xmlns="" id="{812DAD90-6773-F61F-983D-52A89C8045A3}"/>
              </a:ext>
            </a:extLst>
          </p:cNvPr>
          <p:cNvGrpSpPr/>
          <p:nvPr/>
        </p:nvGrpSpPr>
        <p:grpSpPr>
          <a:xfrm>
            <a:off x="750499" y="1406111"/>
            <a:ext cx="6296782" cy="1363234"/>
            <a:chOff x="750499" y="1570008"/>
            <a:chExt cx="6296782" cy="1363234"/>
          </a:xfrm>
        </p:grpSpPr>
        <p:sp>
          <p:nvSpPr>
            <p:cNvPr id="2" name="文本框 1">
              <a:extLst>
                <a:ext uri="{FF2B5EF4-FFF2-40B4-BE49-F238E27FC236}">
                  <a16:creationId xmlns:a16="http://schemas.microsoft.com/office/drawing/2014/main" xmlns="" id="{03475892-D956-83F9-9A9C-4FB340EC6852}"/>
                </a:ext>
              </a:extLst>
            </p:cNvPr>
            <p:cNvSpPr txBox="1"/>
            <p:nvPr/>
          </p:nvSpPr>
          <p:spPr>
            <a:xfrm>
              <a:off x="750499" y="1570008"/>
              <a:ext cx="1620957" cy="523220"/>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符号主义</a:t>
              </a:r>
            </a:p>
          </p:txBody>
        </p:sp>
        <p:sp>
          <p:nvSpPr>
            <p:cNvPr id="3" name="文本框 2">
              <a:extLst>
                <a:ext uri="{FF2B5EF4-FFF2-40B4-BE49-F238E27FC236}">
                  <a16:creationId xmlns:a16="http://schemas.microsoft.com/office/drawing/2014/main" xmlns="" id="{6555C58B-1493-F76A-B862-9E1F1CF4FDDC}"/>
                </a:ext>
              </a:extLst>
            </p:cNvPr>
            <p:cNvSpPr txBox="1"/>
            <p:nvPr/>
          </p:nvSpPr>
          <p:spPr>
            <a:xfrm>
              <a:off x="974785" y="2102245"/>
              <a:ext cx="6072496" cy="830997"/>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强调理性、逻辑、模型、因果</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专家系统，逻辑分析、推导：</a:t>
              </a:r>
              <a:r>
                <a:rPr lang="en-US" altLang="zh-CN" sz="2400" dirty="0">
                  <a:latin typeface="微软雅黑" panose="020B0503020204020204" pitchFamily="34" charset="-122"/>
                  <a:ea typeface="微软雅黑" panose="020B0503020204020204" pitchFamily="34" charset="-122"/>
                </a:rPr>
                <a:t>Maple</a:t>
              </a:r>
              <a:r>
                <a:rPr lang="zh-CN" altLang="en-US" sz="2400" dirty="0">
                  <a:latin typeface="微软雅黑" panose="020B0503020204020204" pitchFamily="34" charset="-122"/>
                  <a:ea typeface="微软雅黑" panose="020B0503020204020204" pitchFamily="34" charset="-122"/>
                </a:rPr>
                <a:t>系统</a:t>
              </a:r>
            </a:p>
          </p:txBody>
        </p:sp>
      </p:grpSp>
      <p:grpSp>
        <p:nvGrpSpPr>
          <p:cNvPr id="7" name="组合 6">
            <a:extLst>
              <a:ext uri="{FF2B5EF4-FFF2-40B4-BE49-F238E27FC236}">
                <a16:creationId xmlns:a16="http://schemas.microsoft.com/office/drawing/2014/main" xmlns="" id="{9C64D4CD-19B2-0063-D6FC-D887976B03C9}"/>
              </a:ext>
            </a:extLst>
          </p:cNvPr>
          <p:cNvGrpSpPr/>
          <p:nvPr/>
        </p:nvGrpSpPr>
        <p:grpSpPr>
          <a:xfrm>
            <a:off x="750499" y="3003493"/>
            <a:ext cx="6295179" cy="1363234"/>
            <a:chOff x="750499" y="1570008"/>
            <a:chExt cx="6295179" cy="1363234"/>
          </a:xfrm>
        </p:grpSpPr>
        <p:sp>
          <p:nvSpPr>
            <p:cNvPr id="8" name="文本框 7">
              <a:extLst>
                <a:ext uri="{FF2B5EF4-FFF2-40B4-BE49-F238E27FC236}">
                  <a16:creationId xmlns:a16="http://schemas.microsoft.com/office/drawing/2014/main" xmlns="" id="{FF1F0579-4632-F2F8-A6BE-D6DF57D21FB8}"/>
                </a:ext>
              </a:extLst>
            </p:cNvPr>
            <p:cNvSpPr txBox="1"/>
            <p:nvPr/>
          </p:nvSpPr>
          <p:spPr>
            <a:xfrm>
              <a:off x="750499" y="1570008"/>
              <a:ext cx="1620957" cy="523220"/>
            </a:xfrm>
            <a:prstGeom prst="rect">
              <a:avLst/>
            </a:prstGeom>
            <a:noFill/>
          </p:spPr>
          <p:txBody>
            <a:bodyPr wrap="none" rtlCol="0">
              <a:spAutoFit/>
            </a:bodyPr>
            <a:lstStyle>
              <a:defPPr>
                <a:defRPr lang="zh-CN"/>
              </a:defPPr>
              <a:lvl1pPr>
                <a:defRPr sz="280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defRPr>
              </a:lvl1pPr>
            </a:lstStyle>
            <a:p>
              <a:r>
                <a:rPr lang="zh-CN" altLang="en-US" dirty="0"/>
                <a:t>连接主义</a:t>
              </a:r>
            </a:p>
          </p:txBody>
        </p:sp>
        <p:sp>
          <p:nvSpPr>
            <p:cNvPr id="9" name="文本框 8">
              <a:extLst>
                <a:ext uri="{FF2B5EF4-FFF2-40B4-BE49-F238E27FC236}">
                  <a16:creationId xmlns:a16="http://schemas.microsoft.com/office/drawing/2014/main" xmlns="" id="{75F8F5AC-0A13-ADAE-A839-862679FC4045}"/>
                </a:ext>
              </a:extLst>
            </p:cNvPr>
            <p:cNvSpPr txBox="1"/>
            <p:nvPr/>
          </p:nvSpPr>
          <p:spPr>
            <a:xfrm>
              <a:off x="974785" y="2102245"/>
              <a:ext cx="6070893" cy="830997"/>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强调现象、链接、关系、理由而不是原因</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大数据分析，淘宝智能推荐</a:t>
              </a:r>
            </a:p>
          </p:txBody>
        </p:sp>
      </p:grpSp>
      <p:grpSp>
        <p:nvGrpSpPr>
          <p:cNvPr id="10" name="组合 9">
            <a:extLst>
              <a:ext uri="{FF2B5EF4-FFF2-40B4-BE49-F238E27FC236}">
                <a16:creationId xmlns:a16="http://schemas.microsoft.com/office/drawing/2014/main" xmlns="" id="{C0AA9CA9-62D1-876F-537A-BD08BDCDE266}"/>
              </a:ext>
            </a:extLst>
          </p:cNvPr>
          <p:cNvGrpSpPr/>
          <p:nvPr/>
        </p:nvGrpSpPr>
        <p:grpSpPr>
          <a:xfrm>
            <a:off x="750499" y="4600876"/>
            <a:ext cx="5064072" cy="1363234"/>
            <a:chOff x="750499" y="1570008"/>
            <a:chExt cx="5064072" cy="1363234"/>
          </a:xfrm>
        </p:grpSpPr>
        <p:sp>
          <p:nvSpPr>
            <p:cNvPr id="11" name="文本框 10">
              <a:extLst>
                <a:ext uri="{FF2B5EF4-FFF2-40B4-BE49-F238E27FC236}">
                  <a16:creationId xmlns:a16="http://schemas.microsoft.com/office/drawing/2014/main" xmlns="" id="{A590C316-18CB-19DF-33EA-D11E691AFB21}"/>
                </a:ext>
              </a:extLst>
            </p:cNvPr>
            <p:cNvSpPr txBox="1"/>
            <p:nvPr/>
          </p:nvSpPr>
          <p:spPr>
            <a:xfrm>
              <a:off x="750499" y="1570008"/>
              <a:ext cx="1620957" cy="523220"/>
            </a:xfrm>
            <a:prstGeom prst="rect">
              <a:avLst/>
            </a:prstGeom>
            <a:noFill/>
          </p:spPr>
          <p:txBody>
            <a:bodyPr wrap="none" rtlCol="0">
              <a:spAutoFit/>
            </a:bodyPr>
            <a:lstStyle>
              <a:defPPr>
                <a:defRPr lang="zh-CN"/>
              </a:defPPr>
              <a:lvl1pPr>
                <a:defRPr sz="280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defRPr>
              </a:lvl1pPr>
            </a:lstStyle>
            <a:p>
              <a:r>
                <a:rPr lang="zh-CN" altLang="en-US" dirty="0"/>
                <a:t>行为主义</a:t>
              </a:r>
            </a:p>
          </p:txBody>
        </p:sp>
        <p:sp>
          <p:nvSpPr>
            <p:cNvPr id="12" name="文本框 11">
              <a:extLst>
                <a:ext uri="{FF2B5EF4-FFF2-40B4-BE49-F238E27FC236}">
                  <a16:creationId xmlns:a16="http://schemas.microsoft.com/office/drawing/2014/main" xmlns="" id="{0C66D16D-DFF0-E75B-D8B5-986D9A6C6AFE}"/>
                </a:ext>
              </a:extLst>
            </p:cNvPr>
            <p:cNvSpPr txBox="1"/>
            <p:nvPr/>
          </p:nvSpPr>
          <p:spPr>
            <a:xfrm>
              <a:off x="974785" y="2102245"/>
              <a:ext cx="4839786" cy="830997"/>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强调控制、协同</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物联网、智能控制、油田数字化</a:t>
              </a:r>
            </a:p>
          </p:txBody>
        </p:sp>
      </p:grpSp>
      <p:pic>
        <p:nvPicPr>
          <p:cNvPr id="14" name="图片 13">
            <a:extLst>
              <a:ext uri="{FF2B5EF4-FFF2-40B4-BE49-F238E27FC236}">
                <a16:creationId xmlns:a16="http://schemas.microsoft.com/office/drawing/2014/main" xmlns="" id="{21D24377-A20F-9324-5831-75E7029C47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68" r="11234" b="31990"/>
          <a:stretch/>
        </p:blipFill>
        <p:spPr>
          <a:xfrm flipH="1">
            <a:off x="5778748" y="1252304"/>
            <a:ext cx="1285115" cy="1077724"/>
          </a:xfrm>
          <a:prstGeom prst="rect">
            <a:avLst/>
          </a:prstGeom>
        </p:spPr>
      </p:pic>
      <p:sp>
        <p:nvSpPr>
          <p:cNvPr id="15" name="对话气泡: 圆角矩形 14">
            <a:extLst>
              <a:ext uri="{FF2B5EF4-FFF2-40B4-BE49-F238E27FC236}">
                <a16:creationId xmlns:a16="http://schemas.microsoft.com/office/drawing/2014/main" xmlns="" id="{FE702EB1-BDC5-E1A5-7360-7E5E0537B3DB}"/>
              </a:ext>
            </a:extLst>
          </p:cNvPr>
          <p:cNvSpPr/>
          <p:nvPr/>
        </p:nvSpPr>
        <p:spPr>
          <a:xfrm>
            <a:off x="3434467" y="1380181"/>
            <a:ext cx="2344282" cy="523220"/>
          </a:xfrm>
          <a:prstGeom prst="wedgeRoundRectCallout">
            <a:avLst>
              <a:gd name="adj1" fmla="val 48715"/>
              <a:gd name="adj2" fmla="val 74041"/>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000" b="1" dirty="0">
                <a:latin typeface="Arial" panose="020B0604020202020204" pitchFamily="34" charset="0"/>
                <a:ea typeface="方正粗宋简体" panose="03000509000000000000" pitchFamily="65" charset="-122"/>
              </a:rPr>
              <a:t>我有理，我怕谁！</a:t>
            </a:r>
          </a:p>
        </p:txBody>
      </p:sp>
      <p:sp>
        <p:nvSpPr>
          <p:cNvPr id="16" name="对话气泡: 圆角矩形 15">
            <a:extLst>
              <a:ext uri="{FF2B5EF4-FFF2-40B4-BE49-F238E27FC236}">
                <a16:creationId xmlns:a16="http://schemas.microsoft.com/office/drawing/2014/main" xmlns="" id="{16625D3D-D51D-AFCD-0750-E161F4097F72}"/>
              </a:ext>
            </a:extLst>
          </p:cNvPr>
          <p:cNvSpPr/>
          <p:nvPr/>
        </p:nvSpPr>
        <p:spPr>
          <a:xfrm>
            <a:off x="2908255" y="2960978"/>
            <a:ext cx="2870493" cy="523220"/>
          </a:xfrm>
          <a:prstGeom prst="wedgeRoundRectCallout">
            <a:avLst>
              <a:gd name="adj1" fmla="val 63741"/>
              <a:gd name="adj2" fmla="val 11390"/>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000" b="1" dirty="0">
                <a:latin typeface="Arial" panose="020B0604020202020204" pitchFamily="34" charset="0"/>
                <a:ea typeface="方正粗宋简体" panose="03000509000000000000" pitchFamily="65" charset="-122"/>
              </a:rPr>
              <a:t>我能摇银儿，我怕谁！</a:t>
            </a:r>
          </a:p>
        </p:txBody>
      </p:sp>
      <p:sp>
        <p:nvSpPr>
          <p:cNvPr id="17" name="对话气泡: 圆角矩形 16">
            <a:extLst>
              <a:ext uri="{FF2B5EF4-FFF2-40B4-BE49-F238E27FC236}">
                <a16:creationId xmlns:a16="http://schemas.microsoft.com/office/drawing/2014/main" xmlns="" id="{1FD8872C-6798-50A4-E61E-AB30F5A35159}"/>
              </a:ext>
            </a:extLst>
          </p:cNvPr>
          <p:cNvSpPr/>
          <p:nvPr/>
        </p:nvSpPr>
        <p:spPr>
          <a:xfrm>
            <a:off x="3248303" y="4488310"/>
            <a:ext cx="2344282" cy="523220"/>
          </a:xfrm>
          <a:prstGeom prst="wedgeRoundRectCallout">
            <a:avLst>
              <a:gd name="adj1" fmla="val 48715"/>
              <a:gd name="adj2" fmla="val 74041"/>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000" b="1" dirty="0">
                <a:latin typeface="Arial" panose="020B0604020202020204" pitchFamily="34" charset="0"/>
                <a:ea typeface="方正粗宋简体" panose="03000509000000000000" pitchFamily="65" charset="-122"/>
              </a:rPr>
              <a:t>干就完了！</a:t>
            </a:r>
          </a:p>
        </p:txBody>
      </p:sp>
      <p:pic>
        <p:nvPicPr>
          <p:cNvPr id="21" name="图片 20">
            <a:extLst>
              <a:ext uri="{FF2B5EF4-FFF2-40B4-BE49-F238E27FC236}">
                <a16:creationId xmlns:a16="http://schemas.microsoft.com/office/drawing/2014/main" xmlns="" id="{9BB85676-CF95-243B-70B2-397E4473D4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427" t="20944" r="3766"/>
          <a:stretch/>
        </p:blipFill>
        <p:spPr>
          <a:xfrm flipH="1">
            <a:off x="5870601" y="4344043"/>
            <a:ext cx="1050981" cy="1015663"/>
          </a:xfrm>
          <a:prstGeom prst="rect">
            <a:avLst/>
          </a:prstGeom>
        </p:spPr>
      </p:pic>
      <p:grpSp>
        <p:nvGrpSpPr>
          <p:cNvPr id="26" name="组合 25">
            <a:extLst>
              <a:ext uri="{FF2B5EF4-FFF2-40B4-BE49-F238E27FC236}">
                <a16:creationId xmlns:a16="http://schemas.microsoft.com/office/drawing/2014/main" xmlns="" id="{CC72A2CF-A460-16DD-7191-FC718E75BEC5}"/>
              </a:ext>
            </a:extLst>
          </p:cNvPr>
          <p:cNvGrpSpPr/>
          <p:nvPr/>
        </p:nvGrpSpPr>
        <p:grpSpPr>
          <a:xfrm>
            <a:off x="206513" y="1561386"/>
            <a:ext cx="461665" cy="4218317"/>
            <a:chOff x="206513" y="1725283"/>
            <a:chExt cx="461665" cy="4218317"/>
          </a:xfrm>
        </p:grpSpPr>
        <p:cxnSp>
          <p:nvCxnSpPr>
            <p:cNvPr id="23" name="直接箭头连接符 22">
              <a:extLst>
                <a:ext uri="{FF2B5EF4-FFF2-40B4-BE49-F238E27FC236}">
                  <a16:creationId xmlns:a16="http://schemas.microsoft.com/office/drawing/2014/main" xmlns="" id="{DB5C1429-D562-B5E0-1299-8B56005D195B}"/>
                </a:ext>
              </a:extLst>
            </p:cNvPr>
            <p:cNvCxnSpPr/>
            <p:nvPr/>
          </p:nvCxnSpPr>
          <p:spPr>
            <a:xfrm>
              <a:off x="603848" y="1725283"/>
              <a:ext cx="0" cy="4218317"/>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xmlns="" id="{F0404FFC-C76C-503E-B544-AD6D8A90D41B}"/>
                </a:ext>
              </a:extLst>
            </p:cNvPr>
            <p:cNvSpPr txBox="1"/>
            <p:nvPr/>
          </p:nvSpPr>
          <p:spPr>
            <a:xfrm>
              <a:off x="206513" y="1969466"/>
              <a:ext cx="461665" cy="1015663"/>
            </a:xfrm>
            <a:prstGeom prst="rect">
              <a:avLst/>
            </a:prstGeom>
            <a:noFill/>
          </p:spPr>
          <p:txBody>
            <a:bodyPr vert="eaVert" wrap="none" rtlCol="0">
              <a:spAutoFit/>
            </a:bodyPr>
            <a:lstStyle/>
            <a:p>
              <a:r>
                <a:rPr lang="zh-CN" altLang="en-US" dirty="0">
                  <a:latin typeface="Arial" panose="020B0604020202020204" pitchFamily="34" charset="0"/>
                  <a:ea typeface="方正粗宋简体" panose="03000509000000000000" pitchFamily="65" charset="-122"/>
                </a:rPr>
                <a:t>逻辑理性</a:t>
              </a:r>
            </a:p>
          </p:txBody>
        </p:sp>
        <p:sp>
          <p:nvSpPr>
            <p:cNvPr id="25" name="文本框 24">
              <a:extLst>
                <a:ext uri="{FF2B5EF4-FFF2-40B4-BE49-F238E27FC236}">
                  <a16:creationId xmlns:a16="http://schemas.microsoft.com/office/drawing/2014/main" xmlns="" id="{02CBB6C7-7658-11A8-E38A-CA6AE0EDC91E}"/>
                </a:ext>
              </a:extLst>
            </p:cNvPr>
            <p:cNvSpPr txBox="1"/>
            <p:nvPr/>
          </p:nvSpPr>
          <p:spPr>
            <a:xfrm>
              <a:off x="206513" y="4696845"/>
              <a:ext cx="461665" cy="1015663"/>
            </a:xfrm>
            <a:prstGeom prst="rect">
              <a:avLst/>
            </a:prstGeom>
            <a:noFill/>
          </p:spPr>
          <p:txBody>
            <a:bodyPr vert="eaVert" wrap="none" rtlCol="0">
              <a:spAutoFit/>
            </a:bodyPr>
            <a:lstStyle/>
            <a:p>
              <a:r>
                <a:rPr lang="zh-CN" altLang="en-US" dirty="0">
                  <a:latin typeface="Arial" panose="020B0604020202020204" pitchFamily="34" charset="0"/>
                  <a:ea typeface="方正粗宋简体" panose="03000509000000000000" pitchFamily="65" charset="-122"/>
                </a:rPr>
                <a:t>实践感性</a:t>
              </a:r>
            </a:p>
          </p:txBody>
        </p:sp>
      </p:grpSp>
      <p:sp>
        <p:nvSpPr>
          <p:cNvPr id="28" name="文本框 27">
            <a:extLst>
              <a:ext uri="{FF2B5EF4-FFF2-40B4-BE49-F238E27FC236}">
                <a16:creationId xmlns:a16="http://schemas.microsoft.com/office/drawing/2014/main" xmlns="" id="{E7375E20-1232-A3AF-6A56-744E41A2C800}"/>
              </a:ext>
            </a:extLst>
          </p:cNvPr>
          <p:cNvSpPr txBox="1"/>
          <p:nvPr/>
        </p:nvSpPr>
        <p:spPr>
          <a:xfrm>
            <a:off x="7235000" y="845450"/>
            <a:ext cx="4519655" cy="5139869"/>
          </a:xfrm>
          <a:prstGeom prst="rect">
            <a:avLst/>
          </a:prstGeom>
          <a:noFill/>
        </p:spPr>
        <p:txBody>
          <a:bodyPr wrap="square">
            <a:spAutoFit/>
          </a:bodyPr>
          <a:lstStyle/>
          <a:p>
            <a:pPr algn="just"/>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当前AI</a:t>
            </a:r>
            <a:r>
              <a:rPr lang="zh-CN" altLang="en-US" sz="2400" dirty="0">
                <a:latin typeface="微软雅黑" panose="020B0503020204020204" pitchFamily="34" charset="-122"/>
                <a:ea typeface="微软雅黑" panose="020B0503020204020204" pitchFamily="34" charset="-122"/>
              </a:rPr>
              <a:t>：连接主义</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行为主义</a:t>
            </a:r>
            <a:endParaRPr lang="en-US" altLang="zh-CN" sz="2400" dirty="0">
              <a:latin typeface="微软雅黑" panose="020B0503020204020204" pitchFamily="34" charset="-122"/>
              <a:ea typeface="微软雅黑" panose="020B0503020204020204" pitchFamily="34" charset="-122"/>
            </a:endParaRPr>
          </a:p>
          <a:p>
            <a:pPr algn="just"/>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大模型</a:t>
            </a:r>
            <a:r>
              <a:rPr lang="zh-CN" altLang="en-US" sz="2400" dirty="0">
                <a:latin typeface="微软雅黑" panose="020B0503020204020204" pitchFamily="34" charset="-122"/>
                <a:ea typeface="微软雅黑" panose="020B0503020204020204" pitchFamily="34" charset="-122"/>
              </a:rPr>
              <a:t>：基于语义的大模型将比仅仅靠数量规模堆积出来的大模型更有效。</a:t>
            </a:r>
            <a:endParaRPr lang="en-US" altLang="zh-CN" sz="2400" dirty="0">
              <a:latin typeface="微软雅黑" panose="020B0503020204020204" pitchFamily="34" charset="-122"/>
              <a:ea typeface="微软雅黑" panose="020B0503020204020204" pitchFamily="34" charset="-122"/>
            </a:endParaRPr>
          </a:p>
          <a:p>
            <a:pPr algn="just"/>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符号主义</a:t>
            </a:r>
            <a:r>
              <a:rPr lang="zh-CN" altLang="en-US" sz="2400" dirty="0">
                <a:latin typeface="微软雅黑" panose="020B0503020204020204" pitchFamily="34" charset="-122"/>
                <a:ea typeface="微软雅黑" panose="020B0503020204020204" pitchFamily="34" charset="-122"/>
              </a:rPr>
              <a:t>：即将重新崛起。失败不是思想和方向问题，只是还没找到更好的理论、方法和技术、算法。符号主义算法还局限在几十年之前的水平。</a:t>
            </a:r>
            <a:endParaRPr lang="en-US" altLang="zh-CN" sz="2400" dirty="0">
              <a:latin typeface="微软雅黑" panose="020B0503020204020204" pitchFamily="34" charset="-122"/>
              <a:ea typeface="微软雅黑" panose="020B0503020204020204" pitchFamily="34" charset="-122"/>
            </a:endParaRPr>
          </a:p>
          <a:p>
            <a:pPr algn="just"/>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全息</a:t>
            </a:r>
            <a:r>
              <a:rPr lang="zh-CN" altLang="en-US" sz="2400" dirty="0">
                <a:latin typeface="微软雅黑" panose="020B0503020204020204" pitchFamily="34" charset="-122"/>
                <a:ea typeface="微软雅黑" panose="020B0503020204020204" pitchFamily="34" charset="-122"/>
              </a:rPr>
              <a:t>，为符号主义算法指明了方向，这也是AI未来发展的方向。大模型最终会朝着符号主义方向前进，那将是新符号主义。</a:t>
            </a:r>
          </a:p>
        </p:txBody>
      </p:sp>
      <p:sp>
        <p:nvSpPr>
          <p:cNvPr id="30" name="文本框 29">
            <a:extLst>
              <a:ext uri="{FF2B5EF4-FFF2-40B4-BE49-F238E27FC236}">
                <a16:creationId xmlns:a16="http://schemas.microsoft.com/office/drawing/2014/main" xmlns="" id="{F06920C3-B179-0423-B791-78013BB72605}"/>
              </a:ext>
            </a:extLst>
          </p:cNvPr>
          <p:cNvSpPr txBox="1"/>
          <p:nvPr/>
        </p:nvSpPr>
        <p:spPr>
          <a:xfrm>
            <a:off x="437345" y="6023886"/>
            <a:ext cx="11317309" cy="707886"/>
          </a:xfrm>
          <a:prstGeom prst="rect">
            <a:avLst/>
          </a:prstGeom>
          <a:noFill/>
          <a:ln w="3175">
            <a:solidFill>
              <a:srgbClr val="C00000"/>
            </a:solidFill>
          </a:ln>
        </p:spPr>
        <p:txBody>
          <a:bodyPr wrap="square">
            <a:spAutoFit/>
          </a:bodyPr>
          <a:lstStyle/>
          <a:p>
            <a:pPr algn="ctr"/>
            <a:r>
              <a:rPr lang="zh-CN" altLang="en-US" sz="4000" dirty="0">
                <a:solidFill>
                  <a:srgbClr val="C00000"/>
                </a:solidFill>
                <a:latin typeface="方正超粗黑简体" panose="03000509000000000000" pitchFamily="65" charset="-122"/>
                <a:ea typeface="方正超粗黑简体" panose="03000509000000000000" pitchFamily="65" charset="-122"/>
              </a:rPr>
              <a:t>AI进化之道：三主义循环迭代发展</a:t>
            </a:r>
          </a:p>
        </p:txBody>
      </p:sp>
    </p:spTree>
    <p:extLst>
      <p:ext uri="{BB962C8B-B14F-4D97-AF65-F5344CB8AC3E}">
        <p14:creationId xmlns:p14="http://schemas.microsoft.com/office/powerpoint/2010/main" val="30900554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441662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3534" y="618066"/>
            <a:ext cx="3488266" cy="523220"/>
          </a:xfrm>
          <a:prstGeom prst="rect">
            <a:avLst/>
          </a:prstGeom>
          <a:noFill/>
        </p:spPr>
        <p:txBody>
          <a:bodyPr wrap="square" rtlCol="0">
            <a:spAutoFit/>
          </a:bodyPr>
          <a:lstStyle>
            <a:defPPr>
              <a:defRPr lang="zh-CN"/>
            </a:defPPr>
            <a:lvl1pPr>
              <a:defRPr sz="28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小</a:t>
            </a:r>
            <a:r>
              <a:rPr lang="zh-CN" altLang="en-US" dirty="0" smtClean="0"/>
              <a:t>模型可能遍地开花</a:t>
            </a:r>
            <a:endParaRPr lang="zh-CN" altLang="en-US" dirty="0"/>
          </a:p>
        </p:txBody>
      </p:sp>
      <p:sp>
        <p:nvSpPr>
          <p:cNvPr id="7" name="矩形 6"/>
          <p:cNvSpPr/>
          <p:nvPr/>
        </p:nvSpPr>
        <p:spPr>
          <a:xfrm>
            <a:off x="1135158" y="3335570"/>
            <a:ext cx="3557962"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RAG </a:t>
            </a:r>
            <a:r>
              <a:rPr lang="en-US" altLang="zh-CN" sz="2800" b="1" dirty="0" smtClean="0">
                <a:latin typeface="微软雅黑" panose="020B0503020204020204" pitchFamily="34" charset="-122"/>
                <a:ea typeface="微软雅黑" panose="020B0503020204020204" pitchFamily="34" charset="-122"/>
              </a:rPr>
              <a:t>&gt; </a:t>
            </a:r>
            <a:r>
              <a:rPr lang="zh-CN" altLang="en-US" sz="2800" b="1" dirty="0" smtClean="0">
                <a:latin typeface="微软雅黑" panose="020B0503020204020204" pitchFamily="34" charset="-122"/>
                <a:ea typeface="微软雅黑" panose="020B0503020204020204" pitchFamily="34" charset="-122"/>
              </a:rPr>
              <a:t>Fine</a:t>
            </a:r>
            <a:r>
              <a:rPr lang="zh-CN" altLang="en-US" sz="2800" b="1" dirty="0">
                <a:latin typeface="微软雅黑" panose="020B0503020204020204" pitchFamily="34" charset="-122"/>
                <a:ea typeface="微软雅黑" panose="020B0503020204020204" pitchFamily="34" charset="-122"/>
              </a:rPr>
              <a:t>-tuning</a:t>
            </a: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6134" y="1329267"/>
            <a:ext cx="1778000" cy="1778000"/>
          </a:xfrm>
          <a:prstGeom prst="rect">
            <a:avLst/>
          </a:prstGeom>
        </p:spPr>
      </p:pic>
      <p:sp>
        <p:nvSpPr>
          <p:cNvPr id="11" name="文本框 10"/>
          <p:cNvSpPr txBox="1"/>
          <p:nvPr/>
        </p:nvSpPr>
        <p:spPr>
          <a:xfrm>
            <a:off x="1964268" y="1456268"/>
            <a:ext cx="2005677" cy="461665"/>
          </a:xfrm>
          <a:prstGeom prst="rect">
            <a:avLst/>
          </a:prstGeom>
          <a:noFill/>
        </p:spPr>
        <p:txBody>
          <a:bodyPr wrap="none" rtlCol="0">
            <a:spAutoFit/>
          </a:bodyPr>
          <a:lstStyle/>
          <a:p>
            <a:r>
              <a:rPr lang="en-US" altLang="zh-CN" sz="2400" dirty="0" smtClean="0">
                <a:latin typeface="Arial" panose="020B0604020202020204" pitchFamily="34" charset="0"/>
                <a:ea typeface="方正粗宋简体" panose="03000509000000000000" pitchFamily="65" charset="-122"/>
              </a:rPr>
              <a:t>~100B is OK!</a:t>
            </a:r>
            <a:endParaRPr lang="zh-CN" altLang="en-US" sz="2400" dirty="0">
              <a:latin typeface="Arial" panose="020B0604020202020204" pitchFamily="34" charset="0"/>
              <a:ea typeface="方正粗宋简体" panose="03000509000000000000" pitchFamily="65" charset="-122"/>
            </a:endParaRPr>
          </a:p>
        </p:txBody>
      </p:sp>
      <p:sp>
        <p:nvSpPr>
          <p:cNvPr id="14" name="文本框 13"/>
          <p:cNvSpPr txBox="1"/>
          <p:nvPr/>
        </p:nvSpPr>
        <p:spPr>
          <a:xfrm>
            <a:off x="4157133" y="1591733"/>
            <a:ext cx="7349067" cy="1323439"/>
          </a:xfrm>
          <a:prstGeom prst="rect">
            <a:avLst/>
          </a:prstGeom>
          <a:noFill/>
        </p:spPr>
        <p:txBody>
          <a:bodyPr wrap="square" rtlCol="0">
            <a:spAutoFit/>
          </a:bodyPr>
          <a:lstStyle/>
          <a:p>
            <a:pPr algn="just"/>
            <a:r>
              <a:rPr lang="zh-CN" altLang="en-US" sz="2000" dirty="0" smtClean="0">
                <a:latin typeface="微软雅黑" panose="020B0503020204020204" pitchFamily="34" charset="-122"/>
                <a:ea typeface="微软雅黑" panose="020B0503020204020204" pitchFamily="34" charset="-122"/>
              </a:rPr>
              <a:t>当前技术和需求背景下，即使是对油田这样的大企业而言，</a:t>
            </a:r>
            <a:r>
              <a:rPr lang="en-US" altLang="zh-CN" sz="2000" dirty="0" smtClean="0">
                <a:latin typeface="微软雅黑" panose="020B0503020204020204" pitchFamily="34" charset="-122"/>
                <a:ea typeface="微软雅黑" panose="020B0503020204020204" pitchFamily="34" charset="-122"/>
              </a:rPr>
              <a:t>1000B</a:t>
            </a:r>
            <a:r>
              <a:rPr lang="zh-CN" altLang="en-US" sz="2000" dirty="0" smtClean="0">
                <a:latin typeface="微软雅黑" panose="020B0503020204020204" pitchFamily="34" charset="-122"/>
                <a:ea typeface="微软雅黑" panose="020B0503020204020204" pitchFamily="34" charset="-122"/>
              </a:rPr>
              <a:t>级的大模型也承担不起，也用不上。</a:t>
            </a:r>
            <a:r>
              <a:rPr lang="en-US" altLang="zh-CN" sz="2000" dirty="0" smtClean="0">
                <a:latin typeface="微软雅黑" panose="020B0503020204020204" pitchFamily="34" charset="-122"/>
                <a:ea typeface="微软雅黑" panose="020B0503020204020204" pitchFamily="34" charset="-122"/>
              </a:rPr>
              <a:t>10-100B</a:t>
            </a:r>
            <a:r>
              <a:rPr lang="zh-CN" altLang="en-US" sz="2000" dirty="0" smtClean="0">
                <a:latin typeface="微软雅黑" panose="020B0503020204020204" pitchFamily="34" charset="-122"/>
                <a:ea typeface="微软雅黑" panose="020B0503020204020204" pitchFamily="34" charset="-122"/>
              </a:rPr>
              <a:t>级的小模型可能更容易落地，开源的也可满足很多应用。</a:t>
            </a:r>
            <a:endParaRPr lang="en-US" altLang="zh-CN" sz="2000" dirty="0" smtClean="0">
              <a:latin typeface="微软雅黑" panose="020B0503020204020204" pitchFamily="34" charset="-122"/>
              <a:ea typeface="微软雅黑" panose="020B0503020204020204" pitchFamily="34" charset="-122"/>
            </a:endParaRPr>
          </a:p>
          <a:p>
            <a:pPr algn="just"/>
            <a:r>
              <a:rPr lang="zh-CN" altLang="en-US" sz="2000" dirty="0" smtClean="0">
                <a:latin typeface="微软雅黑" panose="020B0503020204020204" pitchFamily="34" charset="-122"/>
                <a:ea typeface="微软雅黑" panose="020B0503020204020204" pitchFamily="34" charset="-122"/>
              </a:rPr>
              <a:t>各油田初步的尝试也印证了这一点。</a:t>
            </a:r>
            <a:endParaRPr lang="zh-CN" altLang="en-US" sz="2000" dirty="0">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8615" y="2953426"/>
            <a:ext cx="3182051" cy="2520743"/>
          </a:xfrm>
          <a:prstGeom prst="rect">
            <a:avLst/>
          </a:prstGeom>
        </p:spPr>
      </p:pic>
      <p:sp>
        <p:nvSpPr>
          <p:cNvPr id="21" name="文本框 20"/>
          <p:cNvSpPr txBox="1"/>
          <p:nvPr/>
        </p:nvSpPr>
        <p:spPr>
          <a:xfrm>
            <a:off x="1215330" y="3867675"/>
            <a:ext cx="6299199" cy="1384995"/>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企业中，</a:t>
            </a:r>
            <a:r>
              <a:rPr lang="en-US" altLang="zh-CN" sz="2000" dirty="0">
                <a:latin typeface="微软雅黑" panose="020B0503020204020204" pitchFamily="34" charset="-122"/>
                <a:ea typeface="微软雅黑" panose="020B0503020204020204" pitchFamily="34" charset="-122"/>
              </a:rPr>
              <a:t>AI</a:t>
            </a:r>
            <a:r>
              <a:rPr lang="zh-CN" altLang="en-US" sz="2000" dirty="0">
                <a:latin typeface="微软雅黑" panose="020B0503020204020204" pitchFamily="34" charset="-122"/>
                <a:ea typeface="微软雅黑" panose="020B0503020204020204" pitchFamily="34" charset="-122"/>
              </a:rPr>
              <a:t>的</a:t>
            </a:r>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通用性</a:t>
            </a:r>
            <a:r>
              <a:rPr lang="zh-CN" altLang="en-US" sz="2000" dirty="0">
                <a:latin typeface="微软雅黑" panose="020B0503020204020204" pitchFamily="34" charset="-122"/>
                <a:ea typeface="微软雅黑" panose="020B0503020204020204" pitchFamily="34" charset="-122"/>
              </a:rPr>
              <a:t>不是首要的，</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专业性</a:t>
            </a:r>
            <a:r>
              <a:rPr lang="zh-CN" altLang="en-US" sz="2000" dirty="0">
                <a:latin typeface="微软雅黑" panose="020B0503020204020204" pitchFamily="34" charset="-122"/>
                <a:ea typeface="微软雅黑" panose="020B0503020204020204" pitchFamily="34" charset="-122"/>
              </a:rPr>
              <a:t>才是。</a:t>
            </a:r>
            <a:endParaRPr lang="en-US" altLang="zh-CN" sz="2000" dirty="0">
              <a:latin typeface="微软雅黑" panose="020B0503020204020204" pitchFamily="34" charset="-122"/>
              <a:ea typeface="微软雅黑" panose="020B0503020204020204" pitchFamily="34" charset="-122"/>
            </a:endParaRPr>
          </a:p>
          <a:p>
            <a:r>
              <a:rPr lang="en-US" altLang="zh-CN" sz="2000" dirty="0" smtClean="0">
                <a:latin typeface="微软雅黑" panose="020B0503020204020204" pitchFamily="34" charset="-122"/>
                <a:ea typeface="微软雅黑" panose="020B0503020204020204" pitchFamily="34" charset="-122"/>
              </a:rPr>
              <a:t>RAG</a:t>
            </a:r>
            <a:r>
              <a:rPr lang="zh-CN" altLang="en-US" sz="2000" dirty="0" smtClean="0">
                <a:latin typeface="微软雅黑" panose="020B0503020204020204" pitchFamily="34" charset="-122"/>
                <a:ea typeface="微软雅黑" panose="020B0503020204020204" pitchFamily="34" charset="-122"/>
              </a:rPr>
              <a:t>（检索增强生成）通过专业数据</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信息</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知识的向量化，给</a:t>
            </a:r>
            <a:r>
              <a:rPr lang="en-US" altLang="zh-CN" sz="2000" dirty="0" smtClean="0">
                <a:latin typeface="微软雅黑" panose="020B0503020204020204" pitchFamily="34" charset="-122"/>
                <a:ea typeface="微软雅黑" panose="020B0503020204020204" pitchFamily="34" charset="-122"/>
              </a:rPr>
              <a:t>LLM</a:t>
            </a:r>
            <a:r>
              <a:rPr lang="zh-CN" altLang="en-US" sz="2000" dirty="0" smtClean="0">
                <a:latin typeface="微软雅黑" panose="020B0503020204020204" pitchFamily="34" charset="-122"/>
                <a:ea typeface="微软雅黑" panose="020B0503020204020204" pitchFamily="34" charset="-122"/>
              </a:rPr>
              <a:t>加外挂，使</a:t>
            </a: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更专业。</a:t>
            </a:r>
            <a:endParaRPr lang="en-US" altLang="zh-CN" sz="2000" dirty="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简单的</a:t>
            </a:r>
            <a:r>
              <a:rPr lang="en-US" altLang="zh-CN" sz="2000" dirty="0" smtClean="0">
                <a:latin typeface="微软雅黑" panose="020B0503020204020204" pitchFamily="34" charset="-122"/>
                <a:ea typeface="微软雅黑" panose="020B0503020204020204" pitchFamily="34" charset="-122"/>
              </a:rPr>
              <a:t>Fine-tuning</a:t>
            </a:r>
            <a:r>
              <a:rPr lang="zh-CN" altLang="en-US" sz="2000" dirty="0" smtClean="0">
                <a:latin typeface="微软雅黑" panose="020B0503020204020204" pitchFamily="34" charset="-122"/>
                <a:ea typeface="微软雅黑" panose="020B0503020204020204" pitchFamily="34" charset="-122"/>
              </a:rPr>
              <a:t>（微调）作用</a:t>
            </a:r>
            <a:r>
              <a:rPr lang="zh-CN" altLang="en-US" sz="2000" dirty="0">
                <a:latin typeface="微软雅黑" panose="020B0503020204020204" pitchFamily="34" charset="-122"/>
                <a:ea typeface="微软雅黑" panose="020B0503020204020204" pitchFamily="34" charset="-122"/>
              </a:rPr>
              <a:t>可能</a:t>
            </a:r>
            <a:r>
              <a:rPr lang="zh-CN" altLang="en-US" sz="2000" dirty="0" smtClean="0">
                <a:latin typeface="微软雅黑" panose="020B0503020204020204" pitchFamily="34" charset="-122"/>
                <a:ea typeface="微软雅黑" panose="020B0503020204020204" pitchFamily="34" charset="-122"/>
              </a:rPr>
              <a:t>不大</a:t>
            </a:r>
            <a:r>
              <a:rPr lang="zh-CN" altLang="en-US" sz="2000" dirty="0">
                <a:latin typeface="微软雅黑" panose="020B0503020204020204" pitchFamily="34" charset="-122"/>
                <a:ea typeface="微软雅黑" panose="020B0503020204020204" pitchFamily="34" charset="-122"/>
              </a:rPr>
              <a:t>。</a:t>
            </a:r>
          </a:p>
        </p:txBody>
      </p:sp>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2480" y="5205614"/>
            <a:ext cx="2020368" cy="1499492"/>
          </a:xfrm>
          <a:prstGeom prst="rect">
            <a:avLst/>
          </a:prstGeom>
          <a:ln>
            <a:noFill/>
          </a:ln>
          <a:effectLst>
            <a:softEdge rad="112500"/>
          </a:effectLst>
        </p:spPr>
      </p:pic>
      <p:grpSp>
        <p:nvGrpSpPr>
          <p:cNvPr id="25" name="组合 24"/>
          <p:cNvGrpSpPr/>
          <p:nvPr/>
        </p:nvGrpSpPr>
        <p:grpSpPr>
          <a:xfrm>
            <a:off x="1085743" y="5401041"/>
            <a:ext cx="3669303" cy="1304065"/>
            <a:chOff x="1049866" y="5012267"/>
            <a:chExt cx="3669303" cy="1304065"/>
          </a:xfrm>
        </p:grpSpPr>
        <p:sp>
          <p:nvSpPr>
            <p:cNvPr id="23" name="椭圆形标注 22"/>
            <p:cNvSpPr/>
            <p:nvPr/>
          </p:nvSpPr>
          <p:spPr>
            <a:xfrm>
              <a:off x="1049866" y="5012267"/>
              <a:ext cx="3279187" cy="1304065"/>
            </a:xfrm>
            <a:prstGeom prst="wedgeEllipseCallout">
              <a:avLst>
                <a:gd name="adj1" fmla="val 77280"/>
                <a:gd name="adj2" fmla="val -1541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sp>
          <p:nvSpPr>
            <p:cNvPr id="24" name="文本框 23"/>
            <p:cNvSpPr txBox="1"/>
            <p:nvPr/>
          </p:nvSpPr>
          <p:spPr>
            <a:xfrm>
              <a:off x="1200257" y="5363814"/>
              <a:ext cx="3518912" cy="707886"/>
            </a:xfrm>
            <a:prstGeom prst="rect">
              <a:avLst/>
            </a:prstGeom>
            <a:noFill/>
          </p:spPr>
          <p:txBody>
            <a:bodyPr wrap="none" rtlCol="0">
              <a:spAutoFit/>
            </a:bodyPr>
            <a:lstStyle/>
            <a:p>
              <a:r>
                <a:rPr lang="zh-CN" altLang="en-US" sz="2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阿色你别跟我扯那王八犊子！</a:t>
              </a:r>
              <a:endParaRPr lang="en-US" altLang="zh-CN" sz="2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你给</a:t>
              </a:r>
              <a:r>
                <a:rPr lang="zh-CN" altLang="en-US" sz="2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我打仗去！</a:t>
              </a:r>
              <a:endPar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sp>
        <p:nvSpPr>
          <p:cNvPr id="4" name="文本框 3"/>
          <p:cNvSpPr txBox="1"/>
          <p:nvPr/>
        </p:nvSpPr>
        <p:spPr>
          <a:xfrm>
            <a:off x="4815455" y="1091814"/>
            <a:ext cx="6032421" cy="461665"/>
          </a:xfrm>
          <a:prstGeom prst="rect">
            <a:avLst/>
          </a:prstGeom>
          <a:noFill/>
        </p:spPr>
        <p:txBody>
          <a:bodyPr wrap="none" rtlCol="0">
            <a:spAutoFit/>
          </a:bodyPr>
          <a:lstStyle/>
          <a:p>
            <a:r>
              <a:rPr lang="zh-CN" altLang="en-US" sz="2400" dirty="0" smtClean="0">
                <a:latin typeface="方正粗宋简体" panose="03000509000000000000" pitchFamily="65" charset="-122"/>
                <a:ea typeface="方正粗宋简体" panose="03000509000000000000" pitchFamily="65" charset="-122"/>
              </a:rPr>
              <a:t>不是大模型买不起，是小模型更有性价比！</a:t>
            </a:r>
            <a:endParaRPr lang="zh-CN" altLang="en-US" sz="2400" dirty="0">
              <a:latin typeface="方正粗宋简体" panose="03000509000000000000" pitchFamily="65" charset="-122"/>
              <a:ea typeface="方正粗宋简体" panose="03000509000000000000" pitchFamily="65" charset="-122"/>
            </a:endParaRPr>
          </a:p>
        </p:txBody>
      </p:sp>
      <p:sp>
        <p:nvSpPr>
          <p:cNvPr id="5" name="矩形 4"/>
          <p:cNvSpPr/>
          <p:nvPr/>
        </p:nvSpPr>
        <p:spPr>
          <a:xfrm>
            <a:off x="7691399" y="5691033"/>
            <a:ext cx="3876382" cy="830997"/>
          </a:xfrm>
          <a:prstGeom prst="rect">
            <a:avLst/>
          </a:prstGeom>
          <a:ln>
            <a:solidFill>
              <a:srgbClr val="C00000"/>
            </a:solidFill>
          </a:ln>
        </p:spPr>
        <p:txBody>
          <a:bodyPr wrap="none">
            <a:spAutoFit/>
          </a:bodyPr>
          <a:lstStyle/>
          <a:p>
            <a:pPr marL="342900" indent="-342900">
              <a:buFont typeface="Wingdings" panose="05000000000000000000" pitchFamily="2" charset="2"/>
              <a:buChar char="p"/>
            </a:pP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QA可能是个好的</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着手</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点</a:t>
            </a:r>
            <a:endParaRPr lang="en-US" altLang="zh-CN"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342900" indent="-342900">
              <a:buFont typeface="Wingdings" panose="05000000000000000000" pitchFamily="2" charset="2"/>
              <a:buChar char="p"/>
            </a:pP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a:t>
            </a:r>
            <a:r>
              <a:rPr lang="en-US" altLang="zh-CN"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gent</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还有很长</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路</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要走</a:t>
            </a:r>
          </a:p>
        </p:txBody>
      </p:sp>
    </p:spTree>
    <p:extLst>
      <p:ext uri="{BB962C8B-B14F-4D97-AF65-F5344CB8AC3E}">
        <p14:creationId xmlns:p14="http://schemas.microsoft.com/office/powerpoint/2010/main" val="2510586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3534" y="618066"/>
            <a:ext cx="3488266" cy="523220"/>
          </a:xfrm>
          <a:prstGeom prst="rect">
            <a:avLst/>
          </a:prstGeom>
          <a:noFill/>
        </p:spPr>
        <p:txBody>
          <a:bodyPr wrap="square" rtlCol="0">
            <a:spAutoFit/>
          </a:bodyPr>
          <a:lstStyle>
            <a:defPPr>
              <a:defRPr lang="zh-CN"/>
            </a:defPPr>
            <a:lvl1pPr>
              <a:defRPr sz="28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小模型将大行其道</a:t>
            </a:r>
          </a:p>
        </p:txBody>
      </p:sp>
      <p:sp>
        <p:nvSpPr>
          <p:cNvPr id="3" name="文本框 2"/>
          <p:cNvSpPr txBox="1"/>
          <p:nvPr/>
        </p:nvSpPr>
        <p:spPr>
          <a:xfrm>
            <a:off x="1034765" y="1261533"/>
            <a:ext cx="4417767"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4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白 </a:t>
            </a:r>
            <a:r>
              <a:rPr lang="en-US" altLang="zh-CN" sz="24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4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黑 </a:t>
            </a:r>
            <a:r>
              <a:rPr lang="en-US" altLang="zh-CN" sz="24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4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知识图谱 </a:t>
            </a:r>
            <a:r>
              <a:rPr lang="en-US" altLang="zh-CN" sz="24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4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大模型</a:t>
            </a:r>
            <a:endParaRPr lang="zh-CN" altLang="en-US" sz="24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nvGrpSpPr>
          <p:cNvPr id="2049" name="组合 2048"/>
          <p:cNvGrpSpPr/>
          <p:nvPr/>
        </p:nvGrpSpPr>
        <p:grpSpPr>
          <a:xfrm>
            <a:off x="908517" y="1945088"/>
            <a:ext cx="7594640" cy="4106577"/>
            <a:chOff x="908517" y="1945088"/>
            <a:chExt cx="7594640" cy="4684312"/>
          </a:xfrm>
        </p:grpSpPr>
        <p:sp>
          <p:nvSpPr>
            <p:cNvPr id="29" name="矩形 28"/>
            <p:cNvSpPr/>
            <p:nvPr/>
          </p:nvSpPr>
          <p:spPr>
            <a:xfrm>
              <a:off x="1034765" y="1964267"/>
              <a:ext cx="2080968" cy="4665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1166" y="2133600"/>
              <a:ext cx="876637" cy="1524000"/>
            </a:xfrm>
            <a:prstGeom prst="rect">
              <a:avLst/>
            </a:prstGeom>
          </p:spPr>
        </p:pic>
        <p:pic>
          <p:nvPicPr>
            <p:cNvPr id="2050" name="Picture 2" descr="https://gimg2.baidu.com/image_search/src=http%3A%2F%2Fss2.meipian.me%2Fusers%2F58589501%2Fd9bed33aa40c46d0ba826dfc7cac04c2.jpg%3Fmeipian-raw%2Fbucket%2Fivwen%2Fkey%2FdXNlcnMvNTg1ODk1MDEvZDliZWQzM2FhNDBjNDZkMGJhODI2ZGZjN2NhYzA0YzIuanBn%2Fsign%2Fd6dc9dfa429da2dce51ff6193da326fc.jpg&amp;refer=http%3A%2F%2Fss2.meipian.me&amp;app=2002&amp;size=f9999,10000&amp;q=a80&amp;n=0&amp;g=0n&amp;fmt=auto?sec=1726380728&amp;t=6289ae88f7122578c25eb3843292be2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6994"/>
            <a:stretch/>
          </p:blipFill>
          <p:spPr bwMode="auto">
            <a:xfrm>
              <a:off x="6347334" y="1997983"/>
              <a:ext cx="2155823" cy="1573868"/>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l="8816" r="10644" b="30440"/>
            <a:stretch/>
          </p:blipFill>
          <p:spPr>
            <a:xfrm>
              <a:off x="3662025" y="2269067"/>
              <a:ext cx="1359795" cy="1312333"/>
            </a:xfrm>
            <a:prstGeom prst="rect">
              <a:avLst/>
            </a:prstGeom>
          </p:spPr>
        </p:pic>
        <p:grpSp>
          <p:nvGrpSpPr>
            <p:cNvPr id="18" name="组合 17"/>
            <p:cNvGrpSpPr/>
            <p:nvPr/>
          </p:nvGrpSpPr>
          <p:grpSpPr>
            <a:xfrm>
              <a:off x="908517" y="4296603"/>
              <a:ext cx="2046350" cy="1998134"/>
              <a:chOff x="908517" y="4351866"/>
              <a:chExt cx="2046350" cy="1998134"/>
            </a:xfrm>
          </p:grpSpPr>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8517" y="4351866"/>
                <a:ext cx="1921933" cy="1921933"/>
              </a:xfrm>
              <a:prstGeom prst="rect">
                <a:avLst/>
              </a:prstGeom>
            </p:spPr>
          </p:pic>
          <p:sp>
            <p:nvSpPr>
              <p:cNvPr id="17" name="矩形 16"/>
              <p:cNvSpPr/>
              <p:nvPr/>
            </p:nvSpPr>
            <p:spPr>
              <a:xfrm>
                <a:off x="2497667" y="6172200"/>
                <a:ext cx="457200" cy="17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grpSp>
        <p:grpSp>
          <p:nvGrpSpPr>
            <p:cNvPr id="28" name="组合 27"/>
            <p:cNvGrpSpPr/>
            <p:nvPr/>
          </p:nvGrpSpPr>
          <p:grpSpPr>
            <a:xfrm>
              <a:off x="6295850" y="4518854"/>
              <a:ext cx="1959150" cy="1388796"/>
              <a:chOff x="6203954" y="4574117"/>
              <a:chExt cx="2136418" cy="1388796"/>
            </a:xfrm>
          </p:grpSpPr>
          <p:pic>
            <p:nvPicPr>
              <p:cNvPr id="16" name="图片 15"/>
              <p:cNvPicPr>
                <a:picLocks noChangeAspect="1"/>
              </p:cNvPicPr>
              <p:nvPr/>
            </p:nvPicPr>
            <p:blipFill>
              <a:blip r:embed="rId6" cstate="print">
                <a:clrChange>
                  <a:clrFrom>
                    <a:srgbClr val="D4D9DF"/>
                  </a:clrFrom>
                  <a:clrTo>
                    <a:srgbClr val="D4D9DF">
                      <a:alpha val="0"/>
                    </a:srgbClr>
                  </a:clrTo>
                </a:clrChange>
                <a:extLst>
                  <a:ext uri="{28A0092B-C50C-407E-A947-70E740481C1C}">
                    <a14:useLocalDpi xmlns:a14="http://schemas.microsoft.com/office/drawing/2010/main" val="0"/>
                  </a:ext>
                </a:extLst>
              </a:blip>
              <a:stretch>
                <a:fillRect/>
              </a:stretch>
            </p:blipFill>
            <p:spPr>
              <a:xfrm>
                <a:off x="6488644" y="4574117"/>
                <a:ext cx="1851728" cy="1388796"/>
              </a:xfrm>
              <a:prstGeom prst="rect">
                <a:avLst/>
              </a:prstGeom>
            </p:spPr>
          </p:pic>
          <p:sp>
            <p:nvSpPr>
              <p:cNvPr id="26" name="矩形 25"/>
              <p:cNvSpPr/>
              <p:nvPr/>
            </p:nvSpPr>
            <p:spPr>
              <a:xfrm>
                <a:off x="6203954" y="4574117"/>
                <a:ext cx="457200" cy="17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grpSp>
        <p:grpSp>
          <p:nvGrpSpPr>
            <p:cNvPr id="19" name="组合 18"/>
            <p:cNvGrpSpPr/>
            <p:nvPr/>
          </p:nvGrpSpPr>
          <p:grpSpPr>
            <a:xfrm>
              <a:off x="3243648" y="4734488"/>
              <a:ext cx="2437484" cy="1173162"/>
              <a:chOff x="3243648" y="4789751"/>
              <a:chExt cx="2437484" cy="1173162"/>
            </a:xfrm>
          </p:grpSpPr>
          <p:pic>
            <p:nvPicPr>
              <p:cNvPr id="13" name="图片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43648" y="4789751"/>
                <a:ext cx="2324268" cy="1046162"/>
              </a:xfrm>
              <a:prstGeom prst="rect">
                <a:avLst/>
              </a:prstGeom>
            </p:spPr>
          </p:pic>
          <p:sp>
            <p:nvSpPr>
              <p:cNvPr id="27" name="矩形 26"/>
              <p:cNvSpPr/>
              <p:nvPr/>
            </p:nvSpPr>
            <p:spPr>
              <a:xfrm>
                <a:off x="4792133" y="5747013"/>
                <a:ext cx="888999"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grpSp>
        <p:sp>
          <p:nvSpPr>
            <p:cNvPr id="30" name="文本框 29"/>
            <p:cNvSpPr txBox="1"/>
            <p:nvPr/>
          </p:nvSpPr>
          <p:spPr>
            <a:xfrm>
              <a:off x="1311098" y="3622470"/>
              <a:ext cx="1107996" cy="369332"/>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职场小白</a:t>
              </a:r>
            </a:p>
          </p:txBody>
        </p:sp>
        <p:sp>
          <p:nvSpPr>
            <p:cNvPr id="32" name="文本框 31"/>
            <p:cNvSpPr txBox="1"/>
            <p:nvPr/>
          </p:nvSpPr>
          <p:spPr>
            <a:xfrm>
              <a:off x="3851784" y="3622470"/>
              <a:ext cx="1107996" cy="369332"/>
            </a:xfrm>
            <a:prstGeom prst="rect">
              <a:avLst/>
            </a:prstGeom>
            <a:noFill/>
          </p:spPr>
          <p:txBody>
            <a:bodyPr wrap="none" rtlCol="0">
              <a:spAutoFit/>
            </a:bodyPr>
            <a:lstStyle/>
            <a:p>
              <a:pPr algn="ctr"/>
              <a:r>
                <a:rPr lang="zh-CN" altLang="en-US" dirty="0" smtClean="0">
                  <a:latin typeface="微软雅黑" panose="020B0503020204020204" pitchFamily="34" charset="-122"/>
                  <a:ea typeface="微软雅黑" panose="020B0503020204020204" pitchFamily="34" charset="-122"/>
                </a:rPr>
                <a:t>专业知识</a:t>
              </a:r>
              <a:endParaRPr lang="zh-CN" altLang="en-US"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6885558" y="3622470"/>
              <a:ext cx="1107996" cy="369332"/>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资深</a:t>
              </a:r>
              <a:r>
                <a:rPr lang="zh-CN" altLang="en-US" dirty="0" smtClean="0">
                  <a:latin typeface="微软雅黑" panose="020B0503020204020204" pitchFamily="34" charset="-122"/>
                  <a:ea typeface="微软雅黑" panose="020B0503020204020204" pitchFamily="34" charset="-122"/>
                </a:rPr>
                <a:t>专家</a:t>
              </a:r>
              <a:endParaRPr lang="zh-CN" altLang="en-US"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2499441" y="1945088"/>
              <a:ext cx="1045479" cy="2124011"/>
            </a:xfrm>
            <a:prstGeom prst="rect">
              <a:avLst/>
            </a:prstGeom>
            <a:noFill/>
          </p:spPr>
          <p:txBody>
            <a:bodyPr wrap="none" rtlCol="0">
              <a:spAutoFit/>
            </a:bodyPr>
            <a:lstStyle/>
            <a:p>
              <a:pPr algn="ctr"/>
              <a:r>
                <a:rPr lang="en-US" altLang="zh-CN" sz="11500" dirty="0" smtClean="0">
                  <a:solidFill>
                    <a:schemeClr val="bg1">
                      <a:lumMod val="50000"/>
                    </a:schemeClr>
                  </a:solidFill>
                  <a:latin typeface="Arial" panose="020B0604020202020204" pitchFamily="34" charset="0"/>
                  <a:ea typeface="方正粗宋简体" panose="03000509000000000000" pitchFamily="65" charset="-122"/>
                </a:rPr>
                <a:t>+</a:t>
              </a:r>
              <a:endParaRPr lang="zh-CN" altLang="en-US" sz="11500" dirty="0">
                <a:solidFill>
                  <a:schemeClr val="bg1">
                    <a:lumMod val="50000"/>
                  </a:schemeClr>
                </a:solidFill>
                <a:latin typeface="Arial" panose="020B0604020202020204" pitchFamily="34" charset="0"/>
                <a:ea typeface="方正粗宋简体" panose="03000509000000000000" pitchFamily="65" charset="-122"/>
              </a:endParaRPr>
            </a:p>
          </p:txBody>
        </p:sp>
        <p:sp>
          <p:nvSpPr>
            <p:cNvPr id="35" name="文本框 34"/>
            <p:cNvSpPr txBox="1"/>
            <p:nvPr/>
          </p:nvSpPr>
          <p:spPr>
            <a:xfrm>
              <a:off x="5450394" y="1945088"/>
              <a:ext cx="1045479" cy="2124011"/>
            </a:xfrm>
            <a:prstGeom prst="rect">
              <a:avLst/>
            </a:prstGeom>
            <a:noFill/>
          </p:spPr>
          <p:txBody>
            <a:bodyPr wrap="none" rtlCol="0">
              <a:spAutoFit/>
            </a:bodyPr>
            <a:lstStyle/>
            <a:p>
              <a:pPr algn="ctr"/>
              <a:r>
                <a:rPr lang="en-US" altLang="zh-CN" sz="11500" dirty="0" smtClean="0">
                  <a:solidFill>
                    <a:schemeClr val="bg1">
                      <a:lumMod val="50000"/>
                    </a:schemeClr>
                  </a:solidFill>
                  <a:latin typeface="Arial" panose="020B0604020202020204" pitchFamily="34" charset="0"/>
                  <a:ea typeface="方正粗宋简体" panose="03000509000000000000" pitchFamily="65" charset="-122"/>
                </a:rPr>
                <a:t>=</a:t>
              </a:r>
              <a:endParaRPr lang="zh-CN" altLang="en-US" sz="11500" dirty="0">
                <a:solidFill>
                  <a:schemeClr val="bg1">
                    <a:lumMod val="50000"/>
                  </a:schemeClr>
                </a:solidFill>
                <a:latin typeface="Arial" panose="020B0604020202020204" pitchFamily="34" charset="0"/>
                <a:ea typeface="方正粗宋简体" panose="03000509000000000000" pitchFamily="65" charset="-122"/>
              </a:endParaRPr>
            </a:p>
          </p:txBody>
        </p:sp>
        <p:sp>
          <p:nvSpPr>
            <p:cNvPr id="36" name="文本框 35"/>
            <p:cNvSpPr txBox="1"/>
            <p:nvPr/>
          </p:nvSpPr>
          <p:spPr>
            <a:xfrm>
              <a:off x="2499441" y="4162556"/>
              <a:ext cx="1045479" cy="2124011"/>
            </a:xfrm>
            <a:prstGeom prst="rect">
              <a:avLst/>
            </a:prstGeom>
            <a:noFill/>
          </p:spPr>
          <p:txBody>
            <a:bodyPr wrap="none" rtlCol="0">
              <a:spAutoFit/>
            </a:bodyPr>
            <a:lstStyle/>
            <a:p>
              <a:pPr algn="ctr"/>
              <a:r>
                <a:rPr lang="en-US" altLang="zh-CN" sz="11500" dirty="0" smtClean="0">
                  <a:solidFill>
                    <a:schemeClr val="bg1">
                      <a:lumMod val="50000"/>
                    </a:schemeClr>
                  </a:solidFill>
                  <a:latin typeface="Arial" panose="020B0604020202020204" pitchFamily="34" charset="0"/>
                  <a:ea typeface="方正粗宋简体" panose="03000509000000000000" pitchFamily="65" charset="-122"/>
                </a:rPr>
                <a:t>+</a:t>
              </a:r>
              <a:endParaRPr lang="zh-CN" altLang="en-US" sz="11500" dirty="0">
                <a:solidFill>
                  <a:schemeClr val="bg1">
                    <a:lumMod val="50000"/>
                  </a:schemeClr>
                </a:solidFill>
                <a:latin typeface="Arial" panose="020B0604020202020204" pitchFamily="34" charset="0"/>
                <a:ea typeface="方正粗宋简体" panose="03000509000000000000" pitchFamily="65" charset="-122"/>
              </a:endParaRPr>
            </a:p>
          </p:txBody>
        </p:sp>
        <p:sp>
          <p:nvSpPr>
            <p:cNvPr id="37" name="文本框 36"/>
            <p:cNvSpPr txBox="1"/>
            <p:nvPr/>
          </p:nvSpPr>
          <p:spPr>
            <a:xfrm>
              <a:off x="5456748" y="4162556"/>
              <a:ext cx="1045479" cy="2124011"/>
            </a:xfrm>
            <a:prstGeom prst="rect">
              <a:avLst/>
            </a:prstGeom>
            <a:noFill/>
          </p:spPr>
          <p:txBody>
            <a:bodyPr wrap="none" rtlCol="0">
              <a:spAutoFit/>
            </a:bodyPr>
            <a:lstStyle/>
            <a:p>
              <a:pPr algn="ctr"/>
              <a:r>
                <a:rPr lang="en-US" altLang="zh-CN" sz="11500" dirty="0" smtClean="0">
                  <a:solidFill>
                    <a:schemeClr val="bg1">
                      <a:lumMod val="50000"/>
                    </a:schemeClr>
                  </a:solidFill>
                  <a:latin typeface="Arial" panose="020B0604020202020204" pitchFamily="34" charset="0"/>
                  <a:ea typeface="方正粗宋简体" panose="03000509000000000000" pitchFamily="65" charset="-122"/>
                </a:rPr>
                <a:t>=</a:t>
              </a:r>
              <a:endParaRPr lang="zh-CN" altLang="en-US" sz="11500" dirty="0">
                <a:solidFill>
                  <a:schemeClr val="bg1">
                    <a:lumMod val="50000"/>
                  </a:schemeClr>
                </a:solidFill>
                <a:latin typeface="Arial" panose="020B0604020202020204" pitchFamily="34" charset="0"/>
                <a:ea typeface="方正粗宋简体" panose="03000509000000000000" pitchFamily="65" charset="-122"/>
              </a:endParaRPr>
            </a:p>
          </p:txBody>
        </p:sp>
        <p:sp>
          <p:nvSpPr>
            <p:cNvPr id="38" name="文本框 37"/>
            <p:cNvSpPr txBox="1"/>
            <p:nvPr/>
          </p:nvSpPr>
          <p:spPr>
            <a:xfrm>
              <a:off x="1079463" y="5916943"/>
              <a:ext cx="1571264" cy="369332"/>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预</a:t>
              </a:r>
              <a:r>
                <a:rPr lang="zh-CN" altLang="en-US" dirty="0" smtClean="0">
                  <a:latin typeface="微软雅黑" panose="020B0503020204020204" pitchFamily="34" charset="-122"/>
                  <a:ea typeface="微软雅黑" panose="020B0503020204020204" pitchFamily="34" charset="-122"/>
                </a:rPr>
                <a:t>训练的</a:t>
              </a:r>
              <a:r>
                <a:rPr lang="en-US" altLang="zh-CN" dirty="0" smtClean="0">
                  <a:latin typeface="微软雅黑" panose="020B0503020204020204" pitchFamily="34" charset="-122"/>
                  <a:ea typeface="微软雅黑" panose="020B0503020204020204" pitchFamily="34" charset="-122"/>
                </a:rPr>
                <a:t>LLM</a:t>
              </a:r>
              <a:endParaRPr lang="zh-CN" altLang="en-US"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2928455" y="5916943"/>
              <a:ext cx="2954655" cy="369332"/>
            </a:xfrm>
            <a:prstGeom prst="rect">
              <a:avLst/>
            </a:prstGeom>
            <a:noFill/>
          </p:spPr>
          <p:txBody>
            <a:bodyPr wrap="none" rtlCol="0">
              <a:spAutoFit/>
            </a:bodyPr>
            <a:lstStyle/>
            <a:p>
              <a:pPr algn="ctr"/>
              <a:r>
                <a:rPr lang="zh-CN" altLang="en-US" dirty="0" smtClean="0">
                  <a:latin typeface="微软雅黑" panose="020B0503020204020204" pitchFamily="34" charset="-122"/>
                  <a:ea typeface="微软雅黑" panose="020B0503020204020204" pitchFamily="34" charset="-122"/>
                </a:rPr>
                <a:t>专业知识图谱、逻辑、理论</a:t>
              </a:r>
              <a:endParaRPr lang="zh-CN" altLang="en-US"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6886357" y="5916943"/>
              <a:ext cx="1106393" cy="369332"/>
            </a:xfrm>
            <a:prstGeom prst="rect">
              <a:avLst/>
            </a:prstGeom>
            <a:noFill/>
          </p:spPr>
          <p:txBody>
            <a:bodyPr wrap="none" rtlCol="0">
              <a:spAutoFit/>
            </a:bodyPr>
            <a:lstStyle/>
            <a:p>
              <a:pPr algn="ctr"/>
              <a:r>
                <a:rPr lang="zh-CN" altLang="en-US" dirty="0" smtClean="0">
                  <a:latin typeface="微软雅黑" panose="020B0503020204020204" pitchFamily="34" charset="-122"/>
                  <a:ea typeface="微软雅黑" panose="020B0503020204020204" pitchFamily="34" charset="-122"/>
                </a:rPr>
                <a:t>专业的</a:t>
              </a:r>
              <a:r>
                <a:rPr lang="en-US" altLang="zh-CN" dirty="0" smtClean="0">
                  <a:latin typeface="微软雅黑" panose="020B0503020204020204" pitchFamily="34" charset="-122"/>
                  <a:ea typeface="微软雅黑" panose="020B0503020204020204" pitchFamily="34" charset="-122"/>
                </a:rPr>
                <a:t>AI</a:t>
              </a:r>
              <a:endParaRPr lang="zh-CN" altLang="en-US" dirty="0">
                <a:latin typeface="微软雅黑" panose="020B0503020204020204" pitchFamily="34" charset="-122"/>
                <a:ea typeface="微软雅黑" panose="020B0503020204020204" pitchFamily="34" charset="-122"/>
              </a:endParaRPr>
            </a:p>
          </p:txBody>
        </p:sp>
        <p:sp>
          <p:nvSpPr>
            <p:cNvPr id="2048" name="矩形 2047"/>
            <p:cNvSpPr/>
            <p:nvPr/>
          </p:nvSpPr>
          <p:spPr>
            <a:xfrm>
              <a:off x="1079463" y="1964267"/>
              <a:ext cx="7243270" cy="215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sp>
          <p:nvSpPr>
            <p:cNvPr id="42" name="矩形 41"/>
            <p:cNvSpPr/>
            <p:nvPr/>
          </p:nvSpPr>
          <p:spPr>
            <a:xfrm>
              <a:off x="1079463" y="4258733"/>
              <a:ext cx="7243270" cy="215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grpSp>
      <p:sp>
        <p:nvSpPr>
          <p:cNvPr id="2051" name="文本框 2050"/>
          <p:cNvSpPr txBox="1"/>
          <p:nvPr/>
        </p:nvSpPr>
        <p:spPr>
          <a:xfrm>
            <a:off x="3851784" y="699187"/>
            <a:ext cx="5740400"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预训练的</a:t>
            </a:r>
            <a:r>
              <a:rPr lang="en-US" altLang="zh-CN" sz="2000" dirty="0" smtClean="0">
                <a:latin typeface="微软雅黑" panose="020B0503020204020204" pitchFamily="34" charset="-122"/>
                <a:ea typeface="微软雅黑" panose="020B0503020204020204" pitchFamily="34" charset="-122"/>
              </a:rPr>
              <a:t>LLM</a:t>
            </a:r>
            <a:r>
              <a:rPr lang="zh-CN" altLang="en-US" sz="2000" dirty="0" smtClean="0">
                <a:latin typeface="微软雅黑" panose="020B0503020204020204" pitchFamily="34" charset="-122"/>
                <a:ea typeface="微软雅黑" panose="020B0503020204020204" pitchFamily="34" charset="-122"/>
              </a:rPr>
              <a:t>是黑盒系统，知识图谱是白盒系统。</a:t>
            </a:r>
            <a:endParaRPr lang="zh-CN" altLang="en-US" sz="2000" dirty="0">
              <a:latin typeface="微软雅黑" panose="020B0503020204020204" pitchFamily="34" charset="-122"/>
              <a:ea typeface="微软雅黑" panose="020B0503020204020204" pitchFamily="34" charset="-122"/>
            </a:endParaRPr>
          </a:p>
        </p:txBody>
      </p:sp>
      <p:sp>
        <p:nvSpPr>
          <p:cNvPr id="2052" name="文本框 2051"/>
          <p:cNvSpPr txBox="1"/>
          <p:nvPr/>
        </p:nvSpPr>
        <p:spPr>
          <a:xfrm>
            <a:off x="8577690" y="1168398"/>
            <a:ext cx="3256020" cy="3200876"/>
          </a:xfrm>
          <a:prstGeom prst="rect">
            <a:avLst/>
          </a:prstGeom>
          <a:noFill/>
        </p:spPr>
        <p:txBody>
          <a:bodyPr wrap="none" rtlCol="0">
            <a:spAutoFit/>
          </a:bodyPr>
          <a:lstStyle/>
          <a:p>
            <a:pPr marL="285750" indent="-285750">
              <a:buFont typeface="Wingdings" panose="05000000000000000000" pitchFamily="2" charset="2"/>
              <a:buChar char="p"/>
            </a:pPr>
            <a:r>
              <a:rPr lang="zh-CN" altLang="en-US" dirty="0" smtClean="0">
                <a:latin typeface="微软雅黑" panose="020B0503020204020204" pitchFamily="34" charset="-122"/>
                <a:ea typeface="微软雅黑" panose="020B0503020204020204" pitchFamily="34" charset="-122"/>
              </a:rPr>
              <a:t>微调：</a:t>
            </a:r>
            <a:endParaRPr lang="en-US" altLang="zh-CN" dirty="0" smtClean="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让大模型学习知识图谱</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en-US" altLang="zh-CN" dirty="0" smtClean="0">
                <a:latin typeface="微软雅黑" panose="020B0503020204020204" pitchFamily="34" charset="-122"/>
                <a:ea typeface="微软雅黑" panose="020B0503020204020204" pitchFamily="34" charset="-122"/>
              </a:rPr>
              <a:t>PDD/RPA</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让</a:t>
            </a:r>
            <a:r>
              <a:rPr lang="zh-CN" altLang="en-US" dirty="0">
                <a:latin typeface="微软雅黑" panose="020B0503020204020204" pitchFamily="34" charset="-122"/>
                <a:ea typeface="微软雅黑" panose="020B0503020204020204" pitchFamily="34" charset="-122"/>
              </a:rPr>
              <a:t>大模型辅助生成知识图谱</a:t>
            </a:r>
          </a:p>
          <a:p>
            <a:r>
              <a:rPr lang="en-US" altLang="zh-CN" sz="1600" dirty="0" smtClean="0">
                <a:latin typeface="微软雅黑" panose="020B0503020204020204" pitchFamily="34" charset="-122"/>
                <a:ea typeface="微软雅黑" panose="020B0503020204020204" pitchFamily="34" charset="-122"/>
              </a:rPr>
              <a:t>      RPA</a:t>
            </a:r>
            <a:r>
              <a:rPr lang="zh-CN" altLang="en-US" sz="1600" dirty="0" smtClean="0">
                <a:latin typeface="微软雅黑" panose="020B0503020204020204" pitchFamily="34" charset="-122"/>
                <a:ea typeface="微软雅黑" panose="020B0503020204020204" pitchFamily="34" charset="-122"/>
              </a:rPr>
              <a:t>：</a:t>
            </a:r>
            <a:r>
              <a:rPr lang="en-US" altLang="zh-CN" sz="1100" dirty="0" smtClean="0">
                <a:latin typeface="微软雅黑" panose="020B0503020204020204" pitchFamily="34" charset="-122"/>
                <a:ea typeface="微软雅黑" panose="020B0503020204020204" pitchFamily="34" charset="-122"/>
              </a:rPr>
              <a:t>Robotic </a:t>
            </a:r>
            <a:r>
              <a:rPr lang="en-US" altLang="zh-CN" sz="1100" dirty="0">
                <a:latin typeface="微软雅黑" panose="020B0503020204020204" pitchFamily="34" charset="-122"/>
                <a:ea typeface="微软雅黑" panose="020B0503020204020204" pitchFamily="34" charset="-122"/>
              </a:rPr>
              <a:t>Process </a:t>
            </a:r>
            <a:r>
              <a:rPr lang="en-US" altLang="zh-CN" sz="1100" dirty="0" smtClean="0">
                <a:latin typeface="微软雅黑" panose="020B0503020204020204" pitchFamily="34" charset="-122"/>
                <a:ea typeface="微软雅黑" panose="020B0503020204020204" pitchFamily="34" charset="-122"/>
              </a:rPr>
              <a:t>Automation</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      机器流程自动化</a:t>
            </a:r>
            <a:endParaRPr lang="en-US" altLang="zh-CN" sz="1600" dirty="0" smtClean="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      PDD</a:t>
            </a:r>
            <a:r>
              <a:rPr lang="zh-CN" altLang="en-US" sz="1600" dirty="0" smtClean="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Process Definition Document</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      流程</a:t>
            </a:r>
            <a:r>
              <a:rPr lang="zh-CN" altLang="en-US" sz="1600" dirty="0">
                <a:latin typeface="微软雅黑" panose="020B0503020204020204" pitchFamily="34" charset="-122"/>
                <a:ea typeface="微软雅黑" panose="020B0503020204020204" pitchFamily="34" charset="-122"/>
              </a:rPr>
              <a:t>定义</a:t>
            </a:r>
            <a:r>
              <a:rPr lang="zh-CN" altLang="en-US" sz="1600" dirty="0" smtClean="0">
                <a:latin typeface="微软雅黑" panose="020B0503020204020204" pitchFamily="34" charset="-122"/>
                <a:ea typeface="微软雅黑" panose="020B0503020204020204" pitchFamily="34" charset="-122"/>
              </a:rPr>
              <a:t>文档</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smtClean="0">
                <a:latin typeface="微软雅黑" panose="020B0503020204020204" pitchFamily="34" charset="-122"/>
                <a:ea typeface="微软雅黑" panose="020B0503020204020204" pitchFamily="34" charset="-122"/>
              </a:rPr>
              <a:t>互动：</a:t>
            </a:r>
            <a:endParaRPr lang="en-US" altLang="zh-CN" dirty="0" smtClean="0">
              <a:latin typeface="微软雅黑" panose="020B0503020204020204" pitchFamily="34" charset="-122"/>
              <a:ea typeface="微软雅黑" panose="020B0503020204020204" pitchFamily="34" charset="-122"/>
            </a:endParaRPr>
          </a:p>
          <a:p>
            <a:pPr indent="-285750"/>
            <a:r>
              <a:rPr lang="zh-CN" altLang="en-US" sz="1600" dirty="0" smtClean="0">
                <a:latin typeface="微软雅黑" panose="020B0503020204020204" pitchFamily="34" charset="-122"/>
                <a:ea typeface="微软雅黑" panose="020B0503020204020204" pitchFamily="34" charset="-122"/>
              </a:rPr>
              <a:t>      人和</a:t>
            </a:r>
            <a:r>
              <a:rPr lang="zh-CN" altLang="en-US" sz="1600" dirty="0">
                <a:latin typeface="微软雅黑" panose="020B0503020204020204" pitchFamily="34" charset="-122"/>
                <a:ea typeface="微软雅黑" panose="020B0503020204020204" pitchFamily="34" charset="-122"/>
              </a:rPr>
              <a:t>大模型互动</a:t>
            </a:r>
            <a:endParaRPr lang="en-US" altLang="zh-CN" sz="1600" dirty="0">
              <a:latin typeface="微软雅黑" panose="020B0503020204020204" pitchFamily="34" charset="-122"/>
              <a:ea typeface="微软雅黑" panose="020B0503020204020204" pitchFamily="34" charset="-122"/>
            </a:endParaRPr>
          </a:p>
          <a:p>
            <a:pPr indent="-285750"/>
            <a:r>
              <a:rPr lang="zh-CN" altLang="en-US" sz="1600" dirty="0" smtClean="0">
                <a:latin typeface="微软雅黑" panose="020B0503020204020204" pitchFamily="34" charset="-122"/>
                <a:ea typeface="微软雅黑" panose="020B0503020204020204" pitchFamily="34" charset="-122"/>
              </a:rPr>
              <a:t>      模型</a:t>
            </a:r>
            <a:r>
              <a:rPr lang="zh-CN" altLang="en-US" sz="1600" dirty="0">
                <a:latin typeface="微软雅黑" panose="020B0503020204020204" pitchFamily="34" charset="-122"/>
                <a:ea typeface="微软雅黑" panose="020B0503020204020204" pitchFamily="34" charset="-122"/>
              </a:rPr>
              <a:t>间共存互动，取长补短</a:t>
            </a:r>
          </a:p>
          <a:p>
            <a:pPr lvl="1"/>
            <a:endParaRPr lang="en-US" altLang="zh-CN" sz="1600" dirty="0" smtClean="0">
              <a:latin typeface="微软雅黑" panose="020B0503020204020204" pitchFamily="34" charset="-122"/>
              <a:ea typeface="微软雅黑" panose="020B0503020204020204" pitchFamily="34" charset="-122"/>
            </a:endParaRPr>
          </a:p>
        </p:txBody>
      </p:sp>
      <p:grpSp>
        <p:nvGrpSpPr>
          <p:cNvPr id="2055" name="组合 2054"/>
          <p:cNvGrpSpPr/>
          <p:nvPr/>
        </p:nvGrpSpPr>
        <p:grpSpPr>
          <a:xfrm>
            <a:off x="8702449" y="4106395"/>
            <a:ext cx="2873276" cy="1875463"/>
            <a:chOff x="8702449" y="3979397"/>
            <a:chExt cx="2873276" cy="2204950"/>
          </a:xfrm>
        </p:grpSpPr>
        <p:pic>
          <p:nvPicPr>
            <p:cNvPr id="46" name="图片 45"/>
            <p:cNvPicPr>
              <a:picLocks noChangeAspect="1"/>
            </p:cNvPicPr>
            <p:nvPr/>
          </p:nvPicPr>
          <p:blipFill rotWithShape="1">
            <a:blip r:embed="rId8">
              <a:extLst>
                <a:ext uri="{28A0092B-C50C-407E-A947-70E740481C1C}">
                  <a14:useLocalDpi xmlns:a14="http://schemas.microsoft.com/office/drawing/2010/main" val="0"/>
                </a:ext>
              </a:extLst>
            </a:blip>
            <a:srcRect l="5442" r="5588"/>
            <a:stretch/>
          </p:blipFill>
          <p:spPr>
            <a:xfrm>
              <a:off x="8702449" y="4296603"/>
              <a:ext cx="2873276" cy="1676085"/>
            </a:xfrm>
            <a:prstGeom prst="rect">
              <a:avLst/>
            </a:prstGeom>
            <a:noFill/>
            <a:ln>
              <a:noFill/>
            </a:ln>
          </p:spPr>
        </p:pic>
        <p:sp>
          <p:nvSpPr>
            <p:cNvPr id="2053" name="文本框 2052"/>
            <p:cNvSpPr txBox="1"/>
            <p:nvPr/>
          </p:nvSpPr>
          <p:spPr>
            <a:xfrm>
              <a:off x="9469673" y="5750130"/>
              <a:ext cx="1338828" cy="434217"/>
            </a:xfrm>
            <a:prstGeom prst="rect">
              <a:avLst/>
            </a:prstGeom>
            <a:noFill/>
          </p:spPr>
          <p:txBody>
            <a:bodyPr wrap="none" rtlCol="0">
              <a:spAutoFit/>
            </a:bodyPr>
            <a:lstStyle/>
            <a:p>
              <a:r>
                <a:rPr lang="zh-CN" altLang="en-US" dirty="0">
                  <a:latin typeface="Arial" panose="020B0604020202020204" pitchFamily="34" charset="0"/>
                  <a:ea typeface="方正粗宋简体" panose="03000509000000000000" pitchFamily="65" charset="-122"/>
                </a:rPr>
                <a:t>大语言模型</a:t>
              </a:r>
            </a:p>
          </p:txBody>
        </p:sp>
        <p:sp>
          <p:nvSpPr>
            <p:cNvPr id="48" name="文本框 47"/>
            <p:cNvSpPr txBox="1"/>
            <p:nvPr/>
          </p:nvSpPr>
          <p:spPr>
            <a:xfrm>
              <a:off x="9585089" y="3979397"/>
              <a:ext cx="1107996" cy="434217"/>
            </a:xfrm>
            <a:prstGeom prst="rect">
              <a:avLst/>
            </a:prstGeom>
            <a:noFill/>
          </p:spPr>
          <p:txBody>
            <a:bodyPr wrap="none" rtlCol="0">
              <a:spAutoFit/>
            </a:bodyPr>
            <a:lstStyle/>
            <a:p>
              <a:r>
                <a:rPr lang="zh-CN" altLang="en-US" dirty="0" smtClean="0">
                  <a:latin typeface="Arial" panose="020B0604020202020204" pitchFamily="34" charset="0"/>
                  <a:ea typeface="方正粗宋简体" panose="03000509000000000000" pitchFamily="65" charset="-122"/>
                </a:rPr>
                <a:t>知识图谱</a:t>
              </a:r>
              <a:endParaRPr lang="zh-CN" altLang="en-US" dirty="0">
                <a:latin typeface="Arial" panose="020B0604020202020204" pitchFamily="34" charset="0"/>
                <a:ea typeface="方正粗宋简体" panose="03000509000000000000" pitchFamily="65" charset="-122"/>
              </a:endParaRPr>
            </a:p>
          </p:txBody>
        </p:sp>
        <p:sp>
          <p:nvSpPr>
            <p:cNvPr id="2054" name="上下箭头 2053"/>
            <p:cNvSpPr/>
            <p:nvPr/>
          </p:nvSpPr>
          <p:spPr>
            <a:xfrm>
              <a:off x="9792360" y="4562960"/>
              <a:ext cx="702779" cy="1061240"/>
            </a:xfrm>
            <a:prstGeom prst="upDown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grpSp>
      <p:sp>
        <p:nvSpPr>
          <p:cNvPr id="5" name="矩形 4"/>
          <p:cNvSpPr/>
          <p:nvPr/>
        </p:nvSpPr>
        <p:spPr>
          <a:xfrm>
            <a:off x="882809" y="6051665"/>
            <a:ext cx="5000301" cy="461665"/>
          </a:xfrm>
          <a:prstGeom prst="rect">
            <a:avLst/>
          </a:prstGeom>
          <a:ln>
            <a:solidFill>
              <a:srgbClr val="C00000"/>
            </a:solidFill>
          </a:ln>
        </p:spPr>
        <p:txBody>
          <a:bodyPr wrap="squar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客户化</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定制</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或</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增强</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性开发必不可少</a:t>
            </a:r>
          </a:p>
        </p:txBody>
      </p:sp>
      <p:sp>
        <p:nvSpPr>
          <p:cNvPr id="41" name="矩形 40"/>
          <p:cNvSpPr/>
          <p:nvPr/>
        </p:nvSpPr>
        <p:spPr>
          <a:xfrm>
            <a:off x="5979487" y="6051665"/>
            <a:ext cx="5596238" cy="461665"/>
          </a:xfrm>
          <a:prstGeom prst="rect">
            <a:avLst/>
          </a:prstGeom>
          <a:ln>
            <a:solidFill>
              <a:srgbClr val="C00000"/>
            </a:solidFill>
          </a:ln>
        </p:spPr>
        <p:txBody>
          <a:bodyPr wrap="squar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嵌入式会很</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普遍</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但</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最终还是要平台化</a:t>
            </a:r>
          </a:p>
        </p:txBody>
      </p:sp>
    </p:spTree>
    <p:extLst>
      <p:ext uri="{BB962C8B-B14F-4D97-AF65-F5344CB8AC3E}">
        <p14:creationId xmlns:p14="http://schemas.microsoft.com/office/powerpoint/2010/main" val="42494232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030805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xmlns="" id="{690DE002-AE53-A73D-1380-C4C91CF46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6723" y="3649000"/>
            <a:ext cx="3148670" cy="198983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文本框 1"/>
          <p:cNvSpPr txBox="1"/>
          <p:nvPr/>
        </p:nvSpPr>
        <p:spPr>
          <a:xfrm>
            <a:off x="753534" y="618066"/>
            <a:ext cx="3488266" cy="523220"/>
          </a:xfrm>
          <a:prstGeom prst="rect">
            <a:avLst/>
          </a:prstGeom>
          <a:noFill/>
        </p:spPr>
        <p:txBody>
          <a:bodyPr wrap="square" rtlCol="0">
            <a:spAutoFit/>
          </a:bodyPr>
          <a:lstStyle>
            <a:defPPr>
              <a:defRPr lang="zh-CN"/>
            </a:defPPr>
            <a:lvl1pPr>
              <a:defRPr sz="28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en-US" altLang="zh-CN" dirty="0" smtClean="0"/>
              <a:t>AI</a:t>
            </a:r>
            <a:r>
              <a:rPr lang="zh-CN" altLang="en-US" dirty="0" smtClean="0"/>
              <a:t>充满不确定性</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49648" y="1392176"/>
            <a:ext cx="3240000" cy="16995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p:cNvSpPr txBox="1"/>
          <p:nvPr/>
        </p:nvSpPr>
        <p:spPr>
          <a:xfrm>
            <a:off x="4805459" y="1382440"/>
            <a:ext cx="6585625" cy="1938992"/>
          </a:xfrm>
          <a:prstGeom prst="rect">
            <a:avLst/>
          </a:prstGeom>
          <a:noFill/>
        </p:spPr>
        <p:txBody>
          <a:bodyPr wrap="square" rtlCol="0">
            <a:spAutoFit/>
          </a:bodyPr>
          <a:lstStyle/>
          <a:p>
            <a:pPr algn="just"/>
            <a:r>
              <a:rPr lang="zh-CN" altLang="en-US" sz="2400" dirty="0" smtClean="0">
                <a:latin typeface="微软雅黑" panose="020B0503020204020204" pitchFamily="34" charset="-122"/>
                <a:ea typeface="微软雅黑" panose="020B0503020204020204" pitchFamily="34" charset="-122"/>
              </a:rPr>
              <a:t>对高度模仿人脑的人工神经网络系统而言，幻觉是不可避免的，就如同人会幻想、会做梦一样。</a:t>
            </a:r>
            <a:endParaRPr lang="en-US" altLang="zh-CN" sz="2400" dirty="0" smtClean="0">
              <a:latin typeface="微软雅黑" panose="020B0503020204020204" pitchFamily="34" charset="-122"/>
              <a:ea typeface="微软雅黑" panose="020B0503020204020204" pitchFamily="34" charset="-122"/>
            </a:endParaRPr>
          </a:p>
          <a:p>
            <a:pPr algn="just"/>
            <a:r>
              <a:rPr lang="en-US" altLang="zh-CN" sz="2400" dirty="0" smtClean="0">
                <a:latin typeface="微软雅黑" panose="020B0503020204020204" pitchFamily="34" charset="-122"/>
                <a:ea typeface="微软雅黑" panose="020B0503020204020204" pitchFamily="34" charset="-122"/>
              </a:rPr>
              <a:t>LLM</a:t>
            </a:r>
            <a:r>
              <a:rPr lang="zh-CN" altLang="en-US" sz="2400" dirty="0" smtClean="0">
                <a:latin typeface="微软雅黑" panose="020B0503020204020204" pitchFamily="34" charset="-122"/>
                <a:ea typeface="微软雅黑" panose="020B0503020204020204" pitchFamily="34" charset="-122"/>
              </a:rPr>
              <a:t>的幻觉更不应该引起惊讶或惊慌。</a:t>
            </a:r>
            <a:endParaRPr lang="en-US" altLang="zh-CN" sz="2400" dirty="0" smtClean="0">
              <a:latin typeface="微软雅黑" panose="020B0503020204020204" pitchFamily="34" charset="-122"/>
              <a:ea typeface="微软雅黑" panose="020B0503020204020204" pitchFamily="34" charset="-122"/>
            </a:endParaRPr>
          </a:p>
          <a:p>
            <a:pPr algn="just"/>
            <a:r>
              <a:rPr lang="zh-CN" altLang="en-US" sz="2400" dirty="0">
                <a:latin typeface="微软雅黑" panose="020B0503020204020204" pitchFamily="34" charset="-122"/>
                <a:ea typeface="微软雅黑" panose="020B0503020204020204" pitchFamily="34" charset="-122"/>
              </a:rPr>
              <a:t>所有</a:t>
            </a:r>
            <a:r>
              <a:rPr lang="zh-CN" altLang="en-US" sz="2400" dirty="0" smtClean="0">
                <a:latin typeface="微软雅黑" panose="020B0503020204020204" pitchFamily="34" charset="-122"/>
                <a:ea typeface="微软雅黑" panose="020B0503020204020204" pitchFamily="34" charset="-122"/>
              </a:rPr>
              <a:t>的幻觉都来自系统的不确定性，任何系统都不可能完全消除不确定性。</a:t>
            </a:r>
            <a:endParaRPr lang="zh-CN" altLang="en-US"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t="22411"/>
          <a:stretch/>
        </p:blipFill>
        <p:spPr>
          <a:xfrm>
            <a:off x="1249648" y="3402644"/>
            <a:ext cx="3240000" cy="26969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p:cNvSpPr txBox="1"/>
          <p:nvPr/>
        </p:nvSpPr>
        <p:spPr>
          <a:xfrm>
            <a:off x="4805459" y="3443586"/>
            <a:ext cx="5905784" cy="1200329"/>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不确定性只能无限减小，但不可能等于</a:t>
            </a:r>
            <a:r>
              <a:rPr lang="en-US" altLang="zh-CN" sz="2400" dirty="0" smtClean="0">
                <a:latin typeface="微软雅黑" panose="020B0503020204020204" pitchFamily="34" charset="-122"/>
                <a:ea typeface="微软雅黑" panose="020B0503020204020204" pitchFamily="34" charset="-122"/>
              </a:rPr>
              <a:t>0</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多维</a:t>
            </a:r>
            <a:r>
              <a:rPr lang="zh-CN" altLang="en-US" sz="2400" dirty="0" smtClean="0">
                <a:latin typeface="微软雅黑" panose="020B0503020204020204" pitchFamily="34" charset="-122"/>
                <a:ea typeface="微软雅黑" panose="020B0503020204020204" pitchFamily="34" charset="-122"/>
              </a:rPr>
              <a:t>度消除不确定性。</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FSD</a:t>
            </a:r>
            <a:r>
              <a:rPr lang="zh-CN" altLang="en-US" sz="2400" dirty="0" smtClean="0">
                <a:latin typeface="微软雅黑" panose="020B0503020204020204" pitchFamily="34" charset="-122"/>
                <a:ea typeface="微软雅黑" panose="020B0503020204020204" pitchFamily="34" charset="-122"/>
              </a:rPr>
              <a:t>全视觉，维度受限。</a:t>
            </a:r>
            <a:endParaRPr lang="zh-CN" altLang="en-US" sz="24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4805459" y="797665"/>
            <a:ext cx="1826141" cy="584775"/>
          </a:xfrm>
          <a:prstGeom prst="rect">
            <a:avLst/>
          </a:prstGeom>
          <a:noFill/>
          <a:ln w="3175">
            <a:solidFill>
              <a:schemeClr val="tx1"/>
            </a:solidFill>
          </a:ln>
        </p:spPr>
        <p:txBody>
          <a:bodyPr wrap="none" rtlCol="0">
            <a:spAutoFit/>
          </a:bodyPr>
          <a:lstStyle/>
          <a:p>
            <a:r>
              <a:rPr lang="zh-CN" altLang="en-US" sz="32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幻觉问题</a:t>
            </a:r>
            <a:endPar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6" name="文本框 25"/>
          <p:cNvSpPr txBox="1"/>
          <p:nvPr/>
        </p:nvSpPr>
        <p:spPr>
          <a:xfrm>
            <a:off x="4805459" y="5499452"/>
            <a:ext cx="4241264"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生产</a:t>
            </a:r>
            <a:r>
              <a:rPr lang="zh-CN" altLang="en-US" sz="2400" dirty="0" smtClean="0">
                <a:latin typeface="微软雅黑" panose="020B0503020204020204" pitchFamily="34" charset="-122"/>
                <a:ea typeface="微软雅黑" panose="020B0503020204020204" pitchFamily="34" charset="-122"/>
              </a:rPr>
              <a:t>网：自动化升级的智能</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办公</a:t>
            </a:r>
            <a:r>
              <a:rPr lang="zh-CN" altLang="en-US" sz="2400" dirty="0" smtClean="0">
                <a:latin typeface="微软雅黑" panose="020B0503020204020204" pitchFamily="34" charset="-122"/>
                <a:ea typeface="微软雅黑" panose="020B0503020204020204" pitchFamily="34" charset="-122"/>
              </a:rPr>
              <a:t>网：</a:t>
            </a:r>
            <a:r>
              <a:rPr lang="en-US" altLang="zh-CN" sz="2400" dirty="0" smtClean="0">
                <a:latin typeface="微软雅黑" panose="020B0503020204020204" pitchFamily="34" charset="-122"/>
                <a:ea typeface="微软雅黑" panose="020B0503020204020204" pitchFamily="34" charset="-122"/>
              </a:rPr>
              <a:t>LLM</a:t>
            </a:r>
            <a:r>
              <a:rPr lang="zh-CN" altLang="en-US" sz="2400" dirty="0" smtClean="0">
                <a:latin typeface="微软雅黑" panose="020B0503020204020204" pitchFamily="34" charset="-122"/>
                <a:ea typeface="微软雅黑" panose="020B0503020204020204" pitchFamily="34" charset="-122"/>
              </a:rPr>
              <a:t>及高端应用系统</a:t>
            </a:r>
            <a:endParaRPr lang="zh-CN" altLang="en-US" sz="2400" dirty="0">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xmlns="" id="{3AA690CF-827A-CA11-ED58-3F32BBEF9817}"/>
              </a:ext>
            </a:extLst>
          </p:cNvPr>
          <p:cNvPicPr>
            <a:picLocks noChangeAspect="1"/>
          </p:cNvPicPr>
          <p:nvPr/>
        </p:nvPicPr>
        <p:blipFill>
          <a:blip r:embed="rId5" cstate="screen"/>
          <a:stretch>
            <a:fillRect/>
          </a:stretch>
        </p:blipFill>
        <p:spPr>
          <a:xfrm rot="21317930">
            <a:off x="9095043" y="4777440"/>
            <a:ext cx="3052030" cy="215699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8" name="文本框 17"/>
          <p:cNvSpPr txBox="1"/>
          <p:nvPr/>
        </p:nvSpPr>
        <p:spPr>
          <a:xfrm>
            <a:off x="4805459" y="4802230"/>
            <a:ext cx="4698722" cy="584775"/>
          </a:xfrm>
          <a:prstGeom prst="rect">
            <a:avLst/>
          </a:prstGeom>
          <a:noFill/>
          <a:ln w="3175">
            <a:solidFill>
              <a:srgbClr val="C00000"/>
            </a:solidFill>
          </a:ln>
        </p:spPr>
        <p:txBody>
          <a:bodyPr wrap="none" rtlCol="0">
            <a:spAutoFit/>
          </a:bodyPr>
          <a:lstStyle/>
          <a:p>
            <a:r>
              <a:rPr lang="zh-CN" altLang="en-US" sz="32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生产网与办公网必须隔离</a:t>
            </a:r>
            <a:endPar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7" name="矩形 6"/>
          <p:cNvSpPr/>
          <p:nvPr/>
        </p:nvSpPr>
        <p:spPr>
          <a:xfrm>
            <a:off x="6926091" y="914541"/>
            <a:ext cx="3262432"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幻觉可能</a:t>
            </a:r>
            <a:r>
              <a:rPr lang="zh-CN" altLang="en-US" sz="2000" dirty="0" smtClean="0">
                <a:latin typeface="微软雅黑" panose="020B0503020204020204" pitchFamily="34" charset="-122"/>
                <a:ea typeface="微软雅黑" panose="020B0503020204020204" pitchFamily="34" charset="-122"/>
              </a:rPr>
              <a:t>是自主意识</a:t>
            </a:r>
            <a:r>
              <a:rPr lang="zh-CN" altLang="en-US" sz="2000" dirty="0">
                <a:latin typeface="微软雅黑" panose="020B0503020204020204" pitchFamily="34" charset="-122"/>
                <a:ea typeface="微软雅黑" panose="020B0503020204020204" pitchFamily="34" charset="-122"/>
              </a:rPr>
              <a:t>的发端</a:t>
            </a:r>
          </a:p>
        </p:txBody>
      </p:sp>
    </p:spTree>
    <p:extLst>
      <p:ext uri="{BB962C8B-B14F-4D97-AF65-F5344CB8AC3E}">
        <p14:creationId xmlns:p14="http://schemas.microsoft.com/office/powerpoint/2010/main" val="3169694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453301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834430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3534" y="618066"/>
            <a:ext cx="3488266" cy="523220"/>
          </a:xfrm>
          <a:prstGeom prst="rect">
            <a:avLst/>
          </a:prstGeom>
          <a:noFill/>
        </p:spPr>
        <p:txBody>
          <a:bodyPr wrap="square" rtlCol="0">
            <a:spAutoFit/>
          </a:bodyPr>
          <a:lstStyle>
            <a:defPPr>
              <a:defRPr lang="zh-CN"/>
            </a:defPPr>
            <a:lvl1pPr>
              <a:defRPr sz="28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smtClean="0"/>
              <a:t>实用至上 以人为本</a:t>
            </a:r>
            <a:endParaRPr lang="zh-CN" altLang="en-US" dirty="0"/>
          </a:p>
        </p:txBody>
      </p:sp>
      <p:sp>
        <p:nvSpPr>
          <p:cNvPr id="7" name="文本框 6"/>
          <p:cNvSpPr txBox="1"/>
          <p:nvPr/>
        </p:nvSpPr>
        <p:spPr>
          <a:xfrm>
            <a:off x="905934" y="1320799"/>
            <a:ext cx="7323666" cy="769441"/>
          </a:xfrm>
          <a:prstGeom prst="rect">
            <a:avLst/>
          </a:prstGeom>
          <a:noFill/>
          <a:ln w="3175">
            <a:solidFill>
              <a:schemeClr val="tx1"/>
            </a:solidFill>
          </a:ln>
        </p:spPr>
        <p:txBody>
          <a:bodyPr wrap="square" rtlCol="0">
            <a:spAutoFit/>
          </a:bodyPr>
          <a:lstStyle/>
          <a:p>
            <a:r>
              <a:rPr lang="en-US" altLang="zh-CN"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AI</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必须有用</a:t>
            </a:r>
            <a:r>
              <a:rPr lang="zh-CN" altLang="en-US" sz="2400" dirty="0" smtClean="0">
                <a:latin typeface="方正粗宋简体" panose="03000509000000000000" pitchFamily="65" charset="-122"/>
                <a:ea typeface="方正粗宋简体" panose="03000509000000000000" pitchFamily="65" charset="-122"/>
              </a:rPr>
              <a:t>：</a:t>
            </a:r>
            <a:r>
              <a:rPr lang="zh-CN" altLang="en-US" sz="2000" dirty="0" smtClean="0">
                <a:latin typeface="方正粗宋简体" panose="03000509000000000000" pitchFamily="65" charset="-122"/>
                <a:ea typeface="方正粗宋简体" panose="03000509000000000000" pitchFamily="65" charset="-122"/>
              </a:rPr>
              <a:t>为数智油田建设服务，为油田转型发展服务，为广大科研生产管理人员服务，为经营决策服务。</a:t>
            </a:r>
            <a:endParaRPr lang="zh-CN" altLang="en-US" sz="2000" dirty="0">
              <a:latin typeface="方正粗宋简体" panose="03000509000000000000" pitchFamily="65" charset="-122"/>
              <a:ea typeface="方正粗宋简体" panose="03000509000000000000" pitchFamily="65" charset="-122"/>
            </a:endParaRPr>
          </a:p>
        </p:txBody>
      </p:sp>
      <p:pic>
        <p:nvPicPr>
          <p:cNvPr id="3074" name="Picture 2" descr="https://gimg2.baidu.com/image_search/src=http%3A%2F%2Fimage109.360doc.com%2FDownloadImg%2F2020%2F02%2F1322%2F182614406_2_20200213104139394&amp;refer=http%3A%2F%2Fimage109.360doc.com&amp;app=2002&amp;size=f9999,10000&amp;q=a80&amp;n=0&amp;g=0n&amp;fmt=auto?sec=1726386483&amp;t=c58aa36c97dde6b5ea235ac8e25b6e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134" y="2269753"/>
            <a:ext cx="2435225" cy="15784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9" name="文本框 8"/>
          <p:cNvSpPr txBox="1"/>
          <p:nvPr/>
        </p:nvSpPr>
        <p:spPr>
          <a:xfrm>
            <a:off x="3501040" y="2234202"/>
            <a:ext cx="4493538" cy="461665"/>
          </a:xfrm>
          <a:prstGeom prst="rect">
            <a:avLst/>
          </a:prstGeom>
          <a:noFill/>
        </p:spPr>
        <p:txBody>
          <a:bodyPr wrap="none" rtlCol="0">
            <a:spAutoFit/>
          </a:bodyPr>
          <a:lstStyle/>
          <a:p>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人，只能是目的，不能是手段。</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3776134" y="2695867"/>
            <a:ext cx="4658648" cy="1200329"/>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必须为人服务。</a:t>
            </a:r>
            <a:endParaRPr lang="en-US" altLang="zh-CN" dirty="0" smtClean="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萝卜</a:t>
            </a:r>
            <a:r>
              <a:rPr lang="zh-CN" altLang="en-US" dirty="0" smtClean="0">
                <a:latin typeface="微软雅黑" panose="020B0503020204020204" pitchFamily="34" charset="-122"/>
                <a:ea typeface="微软雅黑" panose="020B0503020204020204" pitchFamily="34" charset="-122"/>
              </a:rPr>
              <a:t>快跑的问题？</a:t>
            </a:r>
            <a:endParaRPr lang="en-US" altLang="zh-CN" dirty="0" smtClean="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如何</a:t>
            </a:r>
            <a:r>
              <a:rPr lang="zh-CN" altLang="en-US" dirty="0" smtClean="0">
                <a:latin typeface="微软雅黑" panose="020B0503020204020204" pitchFamily="34" charset="-122"/>
                <a:ea typeface="微软雅黑" panose="020B0503020204020204" pitchFamily="34" charset="-122"/>
              </a:rPr>
              <a:t>看待数智油田建设过程中“</a:t>
            </a:r>
            <a:r>
              <a:rPr lang="zh-CN" altLang="en-US"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人退机进</a:t>
            </a:r>
            <a:r>
              <a:rPr lang="zh-CN" altLang="en-US" dirty="0" smtClean="0">
                <a:latin typeface="微软雅黑" panose="020B0503020204020204" pitchFamily="34" charset="-122"/>
                <a:ea typeface="微软雅黑" panose="020B0503020204020204" pitchFamily="34" charset="-122"/>
              </a:rPr>
              <a:t>”的问题？</a:t>
            </a:r>
            <a:endParaRPr lang="zh-CN" altLang="en-US"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267" y="4182533"/>
            <a:ext cx="3591748" cy="2032000"/>
          </a:xfrm>
          <a:prstGeom prst="rect">
            <a:avLst/>
          </a:prstGeom>
        </p:spPr>
      </p:pic>
      <p:sp>
        <p:nvSpPr>
          <p:cNvPr id="17" name="文本框 16"/>
          <p:cNvSpPr txBox="1"/>
          <p:nvPr/>
        </p:nvSpPr>
        <p:spPr>
          <a:xfrm>
            <a:off x="4995334" y="4071904"/>
            <a:ext cx="1774845" cy="461665"/>
          </a:xfrm>
          <a:prstGeom prst="rect">
            <a:avLst/>
          </a:prstGeom>
          <a:noFill/>
          <a:ln w="3175">
            <a:solidFill>
              <a:schemeClr val="tx1"/>
            </a:solidFill>
          </a:ln>
        </p:spPr>
        <p:txBody>
          <a:bodyPr wrap="none" rtlCol="0">
            <a:spAutoFit/>
          </a:bodyPr>
          <a:lstStyle/>
          <a:p>
            <a:r>
              <a:rPr lang="en-US" altLang="zh-CN" sz="2400" dirty="0" smtClean="0">
                <a:latin typeface="方正粗宋简体" panose="03000509000000000000" pitchFamily="65" charset="-122"/>
                <a:ea typeface="方正粗宋简体" panose="03000509000000000000" pitchFamily="65" charset="-122"/>
              </a:rPr>
              <a:t>AI</a:t>
            </a:r>
            <a:r>
              <a:rPr lang="zh-CN" altLang="en-US" sz="2400" dirty="0" smtClean="0">
                <a:latin typeface="方正粗宋简体" panose="03000509000000000000" pitchFamily="65" charset="-122"/>
                <a:ea typeface="方正粗宋简体" panose="03000509000000000000" pitchFamily="65" charset="-122"/>
              </a:rPr>
              <a:t>对齐问题</a:t>
            </a:r>
            <a:endParaRPr lang="zh-CN" altLang="en-US" sz="2400" dirty="0">
              <a:latin typeface="方正粗宋简体" panose="03000509000000000000" pitchFamily="65" charset="-122"/>
              <a:ea typeface="方正粗宋简体" panose="03000509000000000000" pitchFamily="65" charset="-122"/>
            </a:endParaRPr>
          </a:p>
        </p:txBody>
      </p:sp>
      <p:sp>
        <p:nvSpPr>
          <p:cNvPr id="12" name="文本框 11"/>
          <p:cNvSpPr txBox="1"/>
          <p:nvPr/>
        </p:nvSpPr>
        <p:spPr>
          <a:xfrm>
            <a:off x="5017039" y="4662269"/>
            <a:ext cx="4211409" cy="1938992"/>
          </a:xfrm>
          <a:prstGeom prst="rect">
            <a:avLst/>
          </a:prstGeom>
          <a:noFill/>
        </p:spPr>
        <p:txBody>
          <a:bodyPr wrap="none" rtlCol="0">
            <a:spAutoFit/>
          </a:bodyPr>
          <a:lstStyle/>
          <a:p>
            <a:pPr marL="285750" indent="-285750">
              <a:buFont typeface="Wingdings" panose="05000000000000000000" pitchFamily="2" charset="2"/>
              <a:buChar char="p"/>
            </a:pPr>
            <a:r>
              <a:rPr lang="zh-CN" altLang="en-US" sz="2000" b="1" dirty="0" smtClean="0">
                <a:latin typeface="微软雅黑" panose="020B0503020204020204" pitchFamily="34" charset="-122"/>
                <a:ea typeface="微软雅黑" panose="020B0503020204020204" pitchFamily="34" charset="-122"/>
              </a:rPr>
              <a:t>人类的安全</a:t>
            </a:r>
            <a:endParaRPr lang="en-US" altLang="zh-CN" sz="2000" b="1" dirty="0" smtClean="0">
              <a:latin typeface="微软雅黑" panose="020B0503020204020204" pitchFamily="34" charset="-122"/>
              <a:ea typeface="微软雅黑" panose="020B0503020204020204" pitchFamily="34" charset="-122"/>
            </a:endParaRPr>
          </a:p>
          <a:p>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方正粗宋简体" panose="03000509000000000000" pitchFamily="65" charset="-122"/>
                <a:ea typeface="方正粗宋简体" panose="03000509000000000000" pitchFamily="65" charset="-122"/>
              </a:rPr>
              <a:t>机器人</a:t>
            </a:r>
            <a:r>
              <a:rPr lang="en-US" altLang="zh-CN" sz="2000" dirty="0" smtClean="0">
                <a:latin typeface="方正粗宋简体" panose="03000509000000000000" pitchFamily="65" charset="-122"/>
                <a:ea typeface="方正粗宋简体" panose="03000509000000000000" pitchFamily="65" charset="-122"/>
              </a:rPr>
              <a:t>3</a:t>
            </a:r>
            <a:r>
              <a:rPr lang="zh-CN" altLang="en-US" sz="2000" dirty="0">
                <a:latin typeface="方正粗宋简体" panose="03000509000000000000" pitchFamily="65" charset="-122"/>
                <a:ea typeface="方正粗宋简体" panose="03000509000000000000" pitchFamily="65" charset="-122"/>
              </a:rPr>
              <a:t>大</a:t>
            </a:r>
            <a:r>
              <a:rPr lang="zh-CN" altLang="en-US" sz="2000" dirty="0" smtClean="0">
                <a:latin typeface="方正粗宋简体" panose="03000509000000000000" pitchFamily="65" charset="-122"/>
                <a:ea typeface="方正粗宋简体" panose="03000509000000000000" pitchFamily="65" charset="-122"/>
              </a:rPr>
              <a:t>法则毫无意义</a:t>
            </a:r>
            <a:endParaRPr lang="en-US" altLang="zh-CN" sz="2000" dirty="0" smtClean="0">
              <a:latin typeface="方正粗宋简体" panose="03000509000000000000" pitchFamily="65" charset="-122"/>
              <a:ea typeface="方正粗宋简体" panose="03000509000000000000" pitchFamily="65" charset="-122"/>
            </a:endParaRPr>
          </a:p>
          <a:p>
            <a:pPr marL="285750" indent="-285750">
              <a:buFont typeface="Wingdings" panose="05000000000000000000" pitchFamily="2" charset="2"/>
              <a:buChar char="p"/>
            </a:pPr>
            <a:r>
              <a:rPr lang="zh-CN" altLang="en-US" sz="2000" b="1" dirty="0" smtClean="0">
                <a:latin typeface="微软雅黑" panose="020B0503020204020204" pitchFamily="34" charset="-122"/>
                <a:ea typeface="微软雅黑" panose="020B0503020204020204" pitchFamily="34" charset="-122"/>
              </a:rPr>
              <a:t>人类的三观</a:t>
            </a:r>
            <a:endParaRPr lang="en-US" altLang="zh-CN" sz="2000" b="1" dirty="0" smtClean="0">
              <a:latin typeface="微软雅黑" panose="020B0503020204020204" pitchFamily="34" charset="-122"/>
              <a:ea typeface="微软雅黑" panose="020B0503020204020204" pitchFamily="34" charset="-122"/>
            </a:endParaRPr>
          </a:p>
          <a:p>
            <a:r>
              <a:rPr lang="en-US" altLang="zh-CN" sz="2000" dirty="0">
                <a:latin typeface="方正粗宋简体" panose="03000509000000000000" pitchFamily="65" charset="-122"/>
                <a:ea typeface="方正粗宋简体" panose="03000509000000000000" pitchFamily="65" charset="-122"/>
              </a:rPr>
              <a:t>        </a:t>
            </a:r>
            <a:r>
              <a:rPr lang="zh-CN" altLang="en-US" sz="2000" dirty="0">
                <a:latin typeface="方正粗宋简体" panose="03000509000000000000" pitchFamily="65" charset="-122"/>
                <a:ea typeface="方正粗宋简体" panose="03000509000000000000" pitchFamily="65" charset="-122"/>
              </a:rPr>
              <a:t>世界观：人与</a:t>
            </a:r>
            <a:r>
              <a:rPr lang="en-US" altLang="zh-CN" sz="2000" dirty="0">
                <a:latin typeface="方正粗宋简体" panose="03000509000000000000" pitchFamily="65" charset="-122"/>
                <a:ea typeface="方正粗宋简体" panose="03000509000000000000" pitchFamily="65" charset="-122"/>
              </a:rPr>
              <a:t>AI</a:t>
            </a:r>
            <a:r>
              <a:rPr lang="zh-CN" altLang="en-US" sz="2000" dirty="0">
                <a:latin typeface="方正粗宋简体" panose="03000509000000000000" pitchFamily="65" charset="-122"/>
                <a:ea typeface="方正粗宋简体" panose="03000509000000000000" pitchFamily="65" charset="-122"/>
              </a:rPr>
              <a:t>不同</a:t>
            </a:r>
            <a:endParaRPr lang="en-US" altLang="zh-CN" sz="2000" dirty="0">
              <a:latin typeface="方正粗宋简体" panose="03000509000000000000" pitchFamily="65" charset="-122"/>
              <a:ea typeface="方正粗宋简体" panose="03000509000000000000" pitchFamily="65" charset="-122"/>
            </a:endParaRPr>
          </a:p>
          <a:p>
            <a:r>
              <a:rPr lang="zh-CN" altLang="en-US" sz="2000" dirty="0">
                <a:latin typeface="方正粗宋简体" panose="03000509000000000000" pitchFamily="65" charset="-122"/>
                <a:ea typeface="方正粗宋简体" panose="03000509000000000000" pitchFamily="65" charset="-122"/>
              </a:rPr>
              <a:t>        人生观：机器人生？</a:t>
            </a:r>
            <a:endParaRPr lang="en-US" altLang="zh-CN" sz="2000" dirty="0">
              <a:latin typeface="方正粗宋简体" panose="03000509000000000000" pitchFamily="65" charset="-122"/>
              <a:ea typeface="方正粗宋简体" panose="03000509000000000000" pitchFamily="65" charset="-122"/>
            </a:endParaRPr>
          </a:p>
          <a:p>
            <a:r>
              <a:rPr lang="en-US" altLang="zh-CN" sz="2000" dirty="0">
                <a:latin typeface="方正粗宋简体" panose="03000509000000000000" pitchFamily="65" charset="-122"/>
                <a:ea typeface="方正粗宋简体" panose="03000509000000000000" pitchFamily="65" charset="-122"/>
              </a:rPr>
              <a:t>        </a:t>
            </a:r>
            <a:r>
              <a:rPr lang="zh-CN" altLang="en-US" sz="2000" dirty="0">
                <a:latin typeface="方正粗宋简体" panose="03000509000000000000" pitchFamily="65" charset="-122"/>
                <a:ea typeface="方正粗宋简体" panose="03000509000000000000" pitchFamily="65" charset="-122"/>
              </a:rPr>
              <a:t>价值观：不可因</a:t>
            </a:r>
            <a:r>
              <a:rPr lang="en-US" altLang="zh-CN" sz="2000" dirty="0">
                <a:latin typeface="方正粗宋简体" panose="03000509000000000000" pitchFamily="65" charset="-122"/>
                <a:ea typeface="方正粗宋简体" panose="03000509000000000000" pitchFamily="65" charset="-122"/>
              </a:rPr>
              <a:t>AI</a:t>
            </a:r>
            <a:r>
              <a:rPr lang="zh-CN" altLang="en-US" sz="2000" dirty="0">
                <a:latin typeface="方正粗宋简体" panose="03000509000000000000" pitchFamily="65" charset="-122"/>
                <a:ea typeface="方正粗宋简体" panose="03000509000000000000" pitchFamily="65" charset="-122"/>
              </a:rPr>
              <a:t>而崩塌</a:t>
            </a:r>
            <a:r>
              <a:rPr lang="en-US" altLang="zh-CN" sz="2000" dirty="0" smtClean="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9130249" y="5000910"/>
            <a:ext cx="1920000" cy="1261710"/>
            <a:chOff x="6950423" y="631679"/>
            <a:chExt cx="1440000" cy="946283"/>
          </a:xfrm>
        </p:grpSpPr>
        <p:pic>
          <p:nvPicPr>
            <p:cNvPr id="21" name="图片 20"/>
            <p:cNvPicPr>
              <a:picLocks/>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6950423" y="631679"/>
              <a:ext cx="720000" cy="720000"/>
            </a:xfrm>
            <a:prstGeom prst="rect">
              <a:avLst/>
            </a:prstGeom>
          </p:spPr>
        </p:pic>
        <p:pic>
          <p:nvPicPr>
            <p:cNvPr id="22" name="图片 21"/>
            <p:cNvPicPr>
              <a:picLocks/>
            </p:cNvPicPr>
            <p:nvPr/>
          </p:nvPicPr>
          <p:blipFill rotWithShape="1">
            <a:blip r:embed="rId6" cstate="screen">
              <a:extLst>
                <a:ext uri="{28A0092B-C50C-407E-A947-70E740481C1C}">
                  <a14:useLocalDpi xmlns:a14="http://schemas.microsoft.com/office/drawing/2010/main"/>
                </a:ext>
              </a:extLst>
            </a:blip>
            <a:srcRect/>
            <a:stretch/>
          </p:blipFill>
          <p:spPr>
            <a:xfrm>
              <a:off x="7670423" y="631679"/>
              <a:ext cx="720000" cy="720000"/>
            </a:xfrm>
            <a:prstGeom prst="rect">
              <a:avLst/>
            </a:prstGeom>
          </p:spPr>
        </p:pic>
        <p:sp>
          <p:nvSpPr>
            <p:cNvPr id="23" name="文本框 22"/>
            <p:cNvSpPr txBox="1"/>
            <p:nvPr/>
          </p:nvSpPr>
          <p:spPr>
            <a:xfrm>
              <a:off x="7254924" y="1300963"/>
              <a:ext cx="830997" cy="276999"/>
            </a:xfrm>
            <a:prstGeom prst="rect">
              <a:avLst/>
            </a:prstGeom>
            <a:noFill/>
          </p:spPr>
          <p:txBody>
            <a:bodyPr wrap="none" rtlCol="0">
              <a:spAutoFit/>
            </a:bodyPr>
            <a:lstStyle/>
            <a:p>
              <a:pPr algn="ctr"/>
              <a:r>
                <a:rPr lang="zh-CN" altLang="en-US" dirty="0">
                  <a:latin typeface="微软雅黑 Light" panose="020B0502040204020203" pitchFamily="34" charset="-122"/>
                  <a:ea typeface="微软雅黑 Light" panose="020B0502040204020203" pitchFamily="34" charset="-122"/>
                </a:rPr>
                <a:t>阿西莫夫</a:t>
              </a:r>
            </a:p>
          </p:txBody>
        </p:sp>
      </p:grpSp>
      <p:sp>
        <p:nvSpPr>
          <p:cNvPr id="15" name="文本框 14"/>
          <p:cNvSpPr txBox="1"/>
          <p:nvPr/>
        </p:nvSpPr>
        <p:spPr>
          <a:xfrm>
            <a:off x="982134" y="3263393"/>
            <a:ext cx="1005403" cy="584775"/>
          </a:xfrm>
          <a:prstGeom prst="rect">
            <a:avLst/>
          </a:prstGeom>
          <a:noFill/>
        </p:spPr>
        <p:txBody>
          <a:bodyPr wrap="none" rtlCol="0">
            <a:spAutoFit/>
          </a:bodyPr>
          <a:lstStyle/>
          <a:p>
            <a:r>
              <a:rPr lang="zh-CN" altLang="en-US"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康德</a:t>
            </a:r>
            <a:endPar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5" name="组合 24"/>
          <p:cNvGrpSpPr/>
          <p:nvPr/>
        </p:nvGrpSpPr>
        <p:grpSpPr>
          <a:xfrm>
            <a:off x="8555025" y="1139288"/>
            <a:ext cx="3318102" cy="2599780"/>
            <a:chOff x="8555025" y="1139288"/>
            <a:chExt cx="3318102" cy="2599780"/>
          </a:xfrm>
        </p:grpSpPr>
        <p:grpSp>
          <p:nvGrpSpPr>
            <p:cNvPr id="16" name="组合 15"/>
            <p:cNvGrpSpPr/>
            <p:nvPr/>
          </p:nvGrpSpPr>
          <p:grpSpPr>
            <a:xfrm>
              <a:off x="8555025" y="1139288"/>
              <a:ext cx="3070448" cy="2599780"/>
              <a:chOff x="9585473" y="1760778"/>
              <a:chExt cx="2160000" cy="2175692"/>
            </a:xfrm>
          </p:grpSpPr>
          <p:pic>
            <p:nvPicPr>
              <p:cNvPr id="13" name="图片 12"/>
              <p:cNvPicPr preferRelativeResize="0">
                <a:picLocks/>
              </p:cNvPicPr>
              <p:nvPr/>
            </p:nvPicPr>
            <p:blipFill rotWithShape="1">
              <a:blip r:embed="rId7">
                <a:extLst>
                  <a:ext uri="{28A0092B-C50C-407E-A947-70E740481C1C}">
                    <a14:useLocalDpi xmlns:a14="http://schemas.microsoft.com/office/drawing/2010/main" val="0"/>
                  </a:ext>
                </a:extLst>
              </a:blip>
              <a:srcRect t="11792"/>
              <a:stretch/>
            </p:blipFill>
            <p:spPr>
              <a:xfrm>
                <a:off x="9585473" y="2856470"/>
                <a:ext cx="2160000" cy="1080000"/>
              </a:xfrm>
              <a:prstGeom prst="rect">
                <a:avLst/>
              </a:prstGeom>
            </p:spPr>
          </p:pic>
          <p:pic>
            <p:nvPicPr>
              <p:cNvPr id="14" name="图片 13"/>
              <p:cNvPicPr preferRelativeResize="0">
                <a:picLocks/>
              </p:cNvPicPr>
              <p:nvPr/>
            </p:nvPicPr>
            <p:blipFill rotWithShape="1">
              <a:blip r:embed="rId8">
                <a:extLst>
                  <a:ext uri="{28A0092B-C50C-407E-A947-70E740481C1C}">
                    <a14:useLocalDpi xmlns:a14="http://schemas.microsoft.com/office/drawing/2010/main" val="0"/>
                  </a:ext>
                </a:extLst>
              </a:blip>
              <a:srcRect t="18239" b="20157"/>
              <a:stretch/>
            </p:blipFill>
            <p:spPr>
              <a:xfrm>
                <a:off x="9585473" y="1760778"/>
                <a:ext cx="2160000" cy="1080000"/>
              </a:xfrm>
              <a:prstGeom prst="rect">
                <a:avLst/>
              </a:prstGeom>
            </p:spPr>
          </p:pic>
        </p:grpSp>
        <p:pic>
          <p:nvPicPr>
            <p:cNvPr id="24" name="图片 23"/>
            <p:cNvPicPr>
              <a:picLocks noChangeAspect="1"/>
            </p:cNvPicPr>
            <p:nvPr/>
          </p:nvPicPr>
          <p:blipFill rotWithShape="1">
            <a:blip r:embed="rId9" cstate="print">
              <a:clrChange>
                <a:clrFrom>
                  <a:srgbClr val="000000"/>
                </a:clrFrom>
                <a:clrTo>
                  <a:srgbClr val="000000">
                    <a:alpha val="0"/>
                  </a:srgbClr>
                </a:clrTo>
              </a:clrChange>
              <a:extLst>
                <a:ext uri="{28A0092B-C50C-407E-A947-70E740481C1C}">
                  <a14:useLocalDpi xmlns:a14="http://schemas.microsoft.com/office/drawing/2010/main" val="0"/>
                </a:ext>
              </a:extLst>
            </a:blip>
            <a:srcRect r="54194"/>
            <a:stretch/>
          </p:blipFill>
          <p:spPr>
            <a:xfrm>
              <a:off x="11377818" y="1174218"/>
              <a:ext cx="495309" cy="608246"/>
            </a:xfrm>
            <a:prstGeom prst="rect">
              <a:avLst/>
            </a:prstGeom>
          </p:spPr>
        </p:pic>
        <p:pic>
          <p:nvPicPr>
            <p:cNvPr id="28" name="图片 27"/>
            <p:cNvPicPr>
              <a:picLocks noChangeAspect="1"/>
            </p:cNvPicPr>
            <p:nvPr/>
          </p:nvPicPr>
          <p:blipFill rotWithShape="1">
            <a:blip r:embed="rId9" cstate="print">
              <a:clrChange>
                <a:clrFrom>
                  <a:srgbClr val="000000"/>
                </a:clrFrom>
                <a:clrTo>
                  <a:srgbClr val="000000">
                    <a:alpha val="0"/>
                  </a:srgbClr>
                </a:clrTo>
              </a:clrChange>
              <a:extLst>
                <a:ext uri="{28A0092B-C50C-407E-A947-70E740481C1C}">
                  <a14:useLocalDpi xmlns:a14="http://schemas.microsoft.com/office/drawing/2010/main" val="0"/>
                </a:ext>
              </a:extLst>
            </a:blip>
            <a:srcRect l="54001"/>
            <a:stretch/>
          </p:blipFill>
          <p:spPr>
            <a:xfrm>
              <a:off x="11375733" y="2488171"/>
              <a:ext cx="497394" cy="608246"/>
            </a:xfrm>
            <a:prstGeom prst="rect">
              <a:avLst/>
            </a:prstGeom>
          </p:spPr>
        </p:pic>
      </p:grpSp>
      <p:sp>
        <p:nvSpPr>
          <p:cNvPr id="29" name="文本框 28"/>
          <p:cNvSpPr txBox="1"/>
          <p:nvPr/>
        </p:nvSpPr>
        <p:spPr>
          <a:xfrm>
            <a:off x="9260480" y="3848168"/>
            <a:ext cx="2031326" cy="461665"/>
          </a:xfrm>
          <a:prstGeom prst="rect">
            <a:avLst/>
          </a:prstGeom>
          <a:noFill/>
        </p:spPr>
        <p:txBody>
          <a:bodyPr wrap="none" rtlCol="0">
            <a:spAutoFit/>
          </a:bodyPr>
          <a:lstStyle/>
          <a:p>
            <a:pPr algn="ctr"/>
            <a:r>
              <a:rPr lang="zh-CN" altLang="en-US" sz="2400" dirty="0" smtClean="0">
                <a:latin typeface="方正粗宋简体" panose="03000509000000000000" pitchFamily="65" charset="-122"/>
                <a:ea typeface="方正粗宋简体" panose="03000509000000000000" pitchFamily="65" charset="-122"/>
              </a:rPr>
              <a:t>机器的奴隶？</a:t>
            </a:r>
            <a:endParaRPr lang="zh-CN" altLang="en-US" sz="2400" dirty="0">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8540306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760220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01430" y="1021404"/>
            <a:ext cx="6608323" cy="4832092"/>
          </a:xfrm>
          <a:prstGeom prst="rect">
            <a:avLst/>
          </a:prstGeom>
          <a:noFill/>
        </p:spPr>
        <p:txBody>
          <a:bodyPr wrap="square" rtlCol="0">
            <a:spAutoFit/>
          </a:bodyPr>
          <a:lstStyle/>
          <a:p>
            <a:pPr indent="534988" algn="just"/>
            <a:r>
              <a:rPr lang="zh-CN" altLang="en-US" sz="2800" dirty="0" smtClean="0">
                <a:latin typeface="微软雅黑" panose="020B0503020204020204" pitchFamily="34" charset="-122"/>
                <a:ea typeface="微软雅黑" panose="020B0503020204020204" pitchFamily="34" charset="-122"/>
              </a:rPr>
              <a:t>数字油田</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智能油田</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智慧油田，走过了</a:t>
            </a:r>
            <a:r>
              <a:rPr lang="en-US" altLang="zh-CN" sz="2800" dirty="0" smtClean="0">
                <a:latin typeface="微软雅黑" panose="020B0503020204020204" pitchFamily="34" charset="-122"/>
                <a:ea typeface="微软雅黑" panose="020B0503020204020204" pitchFamily="34" charset="-122"/>
              </a:rPr>
              <a:t>25</a:t>
            </a:r>
            <a:r>
              <a:rPr lang="zh-CN" altLang="en-US" sz="2800" dirty="0" smtClean="0">
                <a:latin typeface="微软雅黑" panose="020B0503020204020204" pitchFamily="34" charset="-122"/>
                <a:ea typeface="微软雅黑" panose="020B0503020204020204" pitchFamily="34" charset="-122"/>
              </a:rPr>
              <a:t>年，今天，伴随着新一代人工智能在油田的逐步深化应用，才真正地走入了“智”的阶段。</a:t>
            </a:r>
            <a:r>
              <a:rPr lang="zh-CN" altLang="en-US" sz="2800" dirty="0">
                <a:latin typeface="微软雅黑" panose="020B0503020204020204" pitchFamily="34" charset="-122"/>
                <a:ea typeface="微软雅黑" panose="020B0503020204020204" pitchFamily="34" charset="-122"/>
              </a:rPr>
              <a:t>以大模型为</a:t>
            </a:r>
            <a:r>
              <a:rPr lang="zh-CN" altLang="en-US" sz="2800" dirty="0" smtClean="0">
                <a:latin typeface="微软雅黑" panose="020B0503020204020204" pitchFamily="34" charset="-122"/>
                <a:ea typeface="微软雅黑" panose="020B0503020204020204" pitchFamily="34" charset="-122"/>
              </a:rPr>
              <a:t>代表</a:t>
            </a:r>
            <a:r>
              <a:rPr lang="zh-CN" altLang="en-US" sz="2800" dirty="0">
                <a:latin typeface="微软雅黑" panose="020B0503020204020204" pitchFamily="34" charset="-122"/>
                <a:ea typeface="微软雅黑" panose="020B0503020204020204" pitchFamily="34" charset="-122"/>
              </a:rPr>
              <a:t>的</a:t>
            </a:r>
            <a:r>
              <a:rPr lang="zh-CN" altLang="en-US" sz="2800" dirty="0" smtClean="0">
                <a:latin typeface="微软雅黑" panose="020B0503020204020204" pitchFamily="34" charset="-122"/>
                <a:ea typeface="微软雅黑" panose="020B0503020204020204" pitchFamily="34" charset="-122"/>
              </a:rPr>
              <a:t>新技术的出现，让我们豁然开朗，但我们仍然和以往一样，面临着巨大的机遇和挑战。</a:t>
            </a:r>
            <a:endParaRPr lang="en-US" altLang="zh-CN" sz="2800" dirty="0" smtClean="0">
              <a:latin typeface="微软雅黑" panose="020B0503020204020204" pitchFamily="34" charset="-122"/>
              <a:ea typeface="微软雅黑" panose="020B0503020204020204" pitchFamily="34" charset="-122"/>
            </a:endParaRPr>
          </a:p>
          <a:p>
            <a:pPr indent="534988" algn="just"/>
            <a:r>
              <a:rPr lang="zh-CN" altLang="en-US" sz="2800" dirty="0" smtClean="0">
                <a:latin typeface="微软雅黑" panose="020B0503020204020204" pitchFamily="34" charset="-122"/>
                <a:ea typeface="微软雅黑" panose="020B0503020204020204" pitchFamily="34" charset="-122"/>
              </a:rPr>
              <a:t>相信数智油田建设同仁一定能够秉持大系统思维，继往开来，保持定力，主动适应，把握全息，持续迭代，实现忒修斯之船蜕变，完成油田数智化转型发展，再开创一段可歌可泣、辉煌灿烂的新航程！</a:t>
            </a:r>
            <a:endParaRPr lang="zh-CN" altLang="en-US" sz="2800"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7586655" y="846308"/>
            <a:ext cx="4326890" cy="5425961"/>
            <a:chOff x="7635295" y="768484"/>
            <a:chExt cx="4326890" cy="5425961"/>
          </a:xfrm>
        </p:grpSpPr>
        <p:sp>
          <p:nvSpPr>
            <p:cNvPr id="4" name="文本框 3"/>
            <p:cNvSpPr txBox="1"/>
            <p:nvPr/>
          </p:nvSpPr>
          <p:spPr>
            <a:xfrm>
              <a:off x="8170717" y="768484"/>
              <a:ext cx="3416321" cy="1200329"/>
            </a:xfrm>
            <a:prstGeom prst="rect">
              <a:avLst/>
            </a:prstGeom>
            <a:noFill/>
          </p:spPr>
          <p:txBody>
            <a:bodyPr wrap="none" rtlCol="0">
              <a:spAutoFit/>
            </a:bodyPr>
            <a:lstStyle/>
            <a:p>
              <a:pPr algn="ctr"/>
              <a:r>
                <a:rPr lang="zh-CN" altLang="en-US" sz="3600" dirty="0" smtClean="0">
                  <a:latin typeface="方正粗宋简体" panose="03000509000000000000" pitchFamily="65" charset="-122"/>
                  <a:ea typeface="方正粗宋简体" panose="03000509000000000000" pitchFamily="65" charset="-122"/>
                </a:rPr>
                <a:t>谢谢大家！</a:t>
              </a:r>
              <a:endParaRPr lang="en-US" altLang="zh-CN" sz="3600" dirty="0" smtClean="0">
                <a:latin typeface="方正粗宋简体" panose="03000509000000000000" pitchFamily="65" charset="-122"/>
                <a:ea typeface="方正粗宋简体" panose="03000509000000000000" pitchFamily="65" charset="-122"/>
              </a:endParaRPr>
            </a:p>
            <a:p>
              <a:pPr algn="ctr"/>
              <a:r>
                <a:rPr lang="zh-CN" altLang="en-US" sz="3600" dirty="0">
                  <a:latin typeface="方正粗宋简体" panose="03000509000000000000" pitchFamily="65" charset="-122"/>
                  <a:ea typeface="方正粗宋简体" panose="03000509000000000000" pitchFamily="65" charset="-122"/>
                </a:rPr>
                <a:t>敬请</a:t>
              </a:r>
              <a:r>
                <a:rPr lang="zh-CN" altLang="en-US" sz="3600" dirty="0" smtClean="0">
                  <a:latin typeface="方正粗宋简体" panose="03000509000000000000" pitchFamily="65" charset="-122"/>
                  <a:ea typeface="方正粗宋简体" panose="03000509000000000000" pitchFamily="65" charset="-122"/>
                </a:rPr>
                <a:t>批评指正！</a:t>
              </a:r>
              <a:endParaRPr lang="zh-CN" altLang="en-US" sz="3600" dirty="0">
                <a:latin typeface="方正粗宋简体" panose="03000509000000000000" pitchFamily="65" charset="-122"/>
                <a:ea typeface="方正粗宋简体" panose="03000509000000000000" pitchFamily="65" charset="-122"/>
              </a:endParaRPr>
            </a:p>
          </p:txBody>
        </p:sp>
        <p:sp>
          <p:nvSpPr>
            <p:cNvPr id="5" name="文本框 4"/>
            <p:cNvSpPr txBox="1"/>
            <p:nvPr/>
          </p:nvSpPr>
          <p:spPr>
            <a:xfrm>
              <a:off x="7635295" y="5671225"/>
              <a:ext cx="4326890" cy="523220"/>
            </a:xfrm>
            <a:prstGeom prst="rect">
              <a:avLst/>
            </a:prstGeom>
            <a:noFill/>
          </p:spPr>
          <p:txBody>
            <a:bodyPr wrap="none" rtlCol="0">
              <a:spAutoFit/>
            </a:bodyPr>
            <a:lstStyle/>
            <a:p>
              <a:pPr algn="ctr"/>
              <a:r>
                <a:rPr lang="en-US" altLang="zh-CN" sz="2800" b="1" dirty="0" smtClean="0">
                  <a:latin typeface="微软雅黑" panose="020B0503020204020204" pitchFamily="34" charset="-122"/>
                  <a:ea typeface="微软雅黑" panose="020B0503020204020204" pitchFamily="34" charset="-122"/>
                  <a:hlinkClick r:id="rId2"/>
                </a:rPr>
                <a:t>www.holomind.com.cn</a:t>
              </a:r>
              <a:endParaRPr lang="zh-CN" altLang="en-US" sz="28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1807" y="1950563"/>
              <a:ext cx="3230100" cy="3650013"/>
            </a:xfrm>
            <a:prstGeom prst="rect">
              <a:avLst/>
            </a:prstGeom>
          </p:spPr>
        </p:pic>
      </p:grpSp>
    </p:spTree>
    <p:extLst>
      <p:ext uri="{BB962C8B-B14F-4D97-AF65-F5344CB8AC3E}">
        <p14:creationId xmlns:p14="http://schemas.microsoft.com/office/powerpoint/2010/main" val="33617732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a:extLst>
              <a:ext uri="{FF2B5EF4-FFF2-40B4-BE49-F238E27FC236}">
                <a16:creationId xmlns="" xmlns:a16="http://schemas.microsoft.com/office/drawing/2014/main" id="{052D1C1F-7E43-EDB7-882C-A628978359E6}"/>
              </a:ext>
            </a:extLst>
          </p:cNvPr>
          <p:cNvCxnSpPr>
            <a:cxnSpLocks/>
          </p:cNvCxnSpPr>
          <p:nvPr/>
        </p:nvCxnSpPr>
        <p:spPr>
          <a:xfrm>
            <a:off x="6096000" y="834449"/>
            <a:ext cx="0" cy="52717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 xmlns:a16="http://schemas.microsoft.com/office/drawing/2014/main" id="{3EC34C1D-2E84-A305-9A1B-C2DC835B077B}"/>
              </a:ext>
            </a:extLst>
          </p:cNvPr>
          <p:cNvSpPr txBox="1"/>
          <p:nvPr/>
        </p:nvSpPr>
        <p:spPr>
          <a:xfrm>
            <a:off x="705196" y="6062709"/>
            <a:ext cx="4452569" cy="523220"/>
          </a:xfrm>
          <a:prstGeom prst="rect">
            <a:avLst/>
          </a:prstGeom>
          <a:noFill/>
        </p:spPr>
        <p:txBody>
          <a:bodyPr wrap="square" rtlCol="0">
            <a:spAutoFit/>
          </a:bodyPr>
          <a:lstStyle/>
          <a:p>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系统观一定要比系统本身大</a:t>
            </a:r>
          </a:p>
        </p:txBody>
      </p:sp>
      <p:sp>
        <p:nvSpPr>
          <p:cNvPr id="25" name="文本框 24"/>
          <p:cNvSpPr txBox="1"/>
          <p:nvPr/>
        </p:nvSpPr>
        <p:spPr>
          <a:xfrm>
            <a:off x="636188" y="543414"/>
            <a:ext cx="2192369" cy="523220"/>
          </a:xfrm>
          <a:prstGeom prst="rect">
            <a:avLst/>
          </a:prstGeom>
          <a:noFill/>
        </p:spPr>
        <p:txBody>
          <a:bodyPr wrap="square" rtlCol="0">
            <a:spAutoFit/>
          </a:bodyPr>
          <a:lstStyle/>
          <a:p>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大系统思维</a:t>
            </a:r>
          </a:p>
        </p:txBody>
      </p:sp>
      <p:sp>
        <p:nvSpPr>
          <p:cNvPr id="32" name="矩形 31">
            <a:extLst>
              <a:ext uri="{FF2B5EF4-FFF2-40B4-BE49-F238E27FC236}">
                <a16:creationId xmlns="" xmlns:a16="http://schemas.microsoft.com/office/drawing/2014/main" id="{BAD4E961-8CF5-7567-C472-727E7070A763}"/>
              </a:ext>
            </a:extLst>
          </p:cNvPr>
          <p:cNvSpPr/>
          <p:nvPr/>
        </p:nvSpPr>
        <p:spPr>
          <a:xfrm>
            <a:off x="636189" y="1106603"/>
            <a:ext cx="5169780" cy="1569660"/>
          </a:xfrm>
          <a:prstGeom prst="rect">
            <a:avLst/>
          </a:prstGeom>
        </p:spPr>
        <p:txBody>
          <a:bodyPr wrap="square">
            <a:spAutoFit/>
          </a:bodyPr>
          <a:lstStyle/>
          <a:p>
            <a:pPr algn="just"/>
            <a:r>
              <a:rPr lang="zh-CN" altLang="en-US" sz="2400" dirty="0" smtClean="0">
                <a:solidFill>
                  <a:prstClr val="black"/>
                </a:solidFill>
                <a:latin typeface="微软雅黑" panose="020B0503020204020204" pitchFamily="34" charset="-122"/>
                <a:ea typeface="微软雅黑" panose="020B0503020204020204" pitchFamily="34" charset="-122"/>
              </a:rPr>
              <a:t>基于系统论、复杂性科学、</a:t>
            </a:r>
            <a:r>
              <a:rPr lang="en-US" altLang="zh-CN" sz="2400" dirty="0" smtClean="0">
                <a:solidFill>
                  <a:prstClr val="black"/>
                </a:solidFill>
                <a:latin typeface="微软雅黑" panose="020B0503020204020204" pitchFamily="34" charset="-122"/>
                <a:ea typeface="微软雅黑" panose="020B0503020204020204" pitchFamily="34" charset="-122"/>
              </a:rPr>
              <a:t>AI</a:t>
            </a:r>
            <a:r>
              <a:rPr lang="zh-CN" altLang="en-US" sz="2400" dirty="0" smtClean="0">
                <a:solidFill>
                  <a:prstClr val="black"/>
                </a:solidFill>
                <a:latin typeface="微软雅黑" panose="020B0503020204020204" pitchFamily="34" charset="-122"/>
                <a:ea typeface="微软雅黑" panose="020B0503020204020204" pitchFamily="34" charset="-122"/>
              </a:rPr>
              <a:t>等当代科技成果，</a:t>
            </a:r>
            <a:r>
              <a:rPr lang="zh-CN" altLang="en-US" sz="2400" dirty="0">
                <a:solidFill>
                  <a:prstClr val="black"/>
                </a:solidFill>
                <a:latin typeface="微软雅黑" panose="020B0503020204020204" pitchFamily="34" charset="-122"/>
                <a:ea typeface="微软雅黑" panose="020B0503020204020204" pitchFamily="34" charset="-122"/>
              </a:rPr>
              <a:t>对传统系统工程技术理论再升级，建立更适合当前复杂巨系统建设的思想和方法论。</a:t>
            </a:r>
          </a:p>
        </p:txBody>
      </p:sp>
      <p:grpSp>
        <p:nvGrpSpPr>
          <p:cNvPr id="41" name="组合 40"/>
          <p:cNvGrpSpPr/>
          <p:nvPr/>
        </p:nvGrpSpPr>
        <p:grpSpPr>
          <a:xfrm>
            <a:off x="2733481" y="2380151"/>
            <a:ext cx="3281173" cy="3057253"/>
            <a:chOff x="8256240" y="1916832"/>
            <a:chExt cx="3547428" cy="3481410"/>
          </a:xfrm>
        </p:grpSpPr>
        <p:sp>
          <p:nvSpPr>
            <p:cNvPr id="42" name="TextBox 62"/>
            <p:cNvSpPr txBox="1">
              <a:spLocks noChangeArrowheads="1"/>
            </p:cNvSpPr>
            <p:nvPr/>
          </p:nvSpPr>
          <p:spPr bwMode="auto">
            <a:xfrm>
              <a:off x="8756306" y="5060104"/>
              <a:ext cx="2571750" cy="338138"/>
            </a:xfrm>
            <a:prstGeom prst="rect">
              <a:avLst/>
            </a:prstGeom>
            <a:noFill/>
            <a:ln w="9525">
              <a:noFill/>
              <a:miter lim="800000"/>
            </a:ln>
          </p:spPr>
          <p:txBody>
            <a:bodyPr>
              <a:spAutoFit/>
            </a:bodyPr>
            <a:lstStyle/>
            <a:p>
              <a:pPr algn="ctr" defTabSz="914400"/>
              <a:r>
                <a:rPr lang="zh-CN" altLang="en-US" sz="16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钱学森的系统科学体系</a:t>
              </a:r>
            </a:p>
          </p:txBody>
        </p:sp>
        <p:pic>
          <p:nvPicPr>
            <p:cNvPr id="43" name="图片 42" descr="钱学森系统科学体系.jpg"/>
            <p:cNvPicPr>
              <a:picLocks noChangeAspect="1"/>
            </p:cNvPicPr>
            <p:nvPr/>
          </p:nvPicPr>
          <p:blipFill>
            <a:blip r:embed="rId3" cstate="screen"/>
            <a:stretch>
              <a:fillRect/>
            </a:stretch>
          </p:blipFill>
          <p:spPr>
            <a:xfrm>
              <a:off x="8256240" y="1916832"/>
              <a:ext cx="3547428" cy="3266111"/>
            </a:xfrm>
            <a:prstGeom prst="rect">
              <a:avLst/>
            </a:prstGeom>
          </p:spPr>
        </p:pic>
        <p:sp>
          <p:nvSpPr>
            <p:cNvPr id="44" name="TextBox 13"/>
            <p:cNvSpPr txBox="1"/>
            <p:nvPr/>
          </p:nvSpPr>
          <p:spPr>
            <a:xfrm>
              <a:off x="9774726" y="2676932"/>
              <a:ext cx="534368" cy="184666"/>
            </a:xfrm>
            <a:prstGeom prst="rect">
              <a:avLst/>
            </a:prstGeom>
            <a:ln w="3175"/>
          </p:spPr>
          <p:style>
            <a:lnRef idx="2">
              <a:schemeClr val="accent2"/>
            </a:lnRef>
            <a:fillRef idx="1">
              <a:schemeClr val="lt1"/>
            </a:fillRef>
            <a:effectRef idx="0">
              <a:schemeClr val="accent2"/>
            </a:effectRef>
            <a:fontRef idx="minor">
              <a:schemeClr val="dk1"/>
            </a:fontRef>
          </p:style>
          <p:txBody>
            <a:bodyPr wrap="none" lIns="36000" tIns="0" rIns="36000" bIns="0" rtlCol="0">
              <a:spAutoFit/>
            </a:bodyPr>
            <a:lstStyle/>
            <a:p>
              <a:pPr algn="ctr"/>
              <a:r>
                <a:rPr lang="zh-CN" altLang="en-US" sz="12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系统论</a:t>
              </a:r>
            </a:p>
          </p:txBody>
        </p:sp>
      </p:grpSp>
      <p:grpSp>
        <p:nvGrpSpPr>
          <p:cNvPr id="8" name="组合 7"/>
          <p:cNvGrpSpPr/>
          <p:nvPr/>
        </p:nvGrpSpPr>
        <p:grpSpPr>
          <a:xfrm>
            <a:off x="822492" y="2959825"/>
            <a:ext cx="1620958" cy="2336207"/>
            <a:chOff x="822492" y="2821806"/>
            <a:chExt cx="1620958" cy="2336207"/>
          </a:xfrm>
        </p:grpSpPr>
        <p:pic>
          <p:nvPicPr>
            <p:cNvPr id="40" name="图片 39"/>
            <p:cNvPicPr>
              <a:picLocks noChangeAspect="1"/>
            </p:cNvPicPr>
            <p:nvPr/>
          </p:nvPicPr>
          <p:blipFill>
            <a:blip r:embed="rId4" cstate="screen"/>
            <a:stretch>
              <a:fillRect/>
            </a:stretch>
          </p:blipFill>
          <p:spPr>
            <a:xfrm>
              <a:off x="865623" y="2821806"/>
              <a:ext cx="1548000" cy="10146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文本框 38">
              <a:extLst>
                <a:ext uri="{FF2B5EF4-FFF2-40B4-BE49-F238E27FC236}">
                  <a16:creationId xmlns="" xmlns:a16="http://schemas.microsoft.com/office/drawing/2014/main" id="{524EAA96-C5ED-2D1B-0765-7D466C934555}"/>
                </a:ext>
              </a:extLst>
            </p:cNvPr>
            <p:cNvSpPr txBox="1"/>
            <p:nvPr/>
          </p:nvSpPr>
          <p:spPr>
            <a:xfrm>
              <a:off x="822492" y="3957684"/>
              <a:ext cx="1620958" cy="1200329"/>
            </a:xfrm>
            <a:prstGeom prst="rect">
              <a:avLst/>
            </a:prstGeom>
            <a:solidFill>
              <a:schemeClr val="bg1">
                <a:lumMod val="75000"/>
                <a:alpha val="58000"/>
              </a:schemeClr>
            </a:solidFill>
            <a:ln>
              <a:noFill/>
            </a:ln>
          </p:spPr>
          <p:txBody>
            <a:bodyPr wrap="square" rtlCol="0">
              <a:spAutoFit/>
            </a:bodyPr>
            <a:lstStyle/>
            <a:p>
              <a:pPr algn="just"/>
              <a:r>
                <a:rPr lang="zh-CN" altLang="en-US" b="1" dirty="0">
                  <a:latin typeface="微软雅黑" panose="020B0503020204020204" pitchFamily="34" charset="-122"/>
                  <a:ea typeface="微软雅黑" panose="020B0503020204020204" pitchFamily="34" charset="-122"/>
                </a:rPr>
                <a:t>钱学森：</a:t>
              </a:r>
              <a:r>
                <a:rPr lang="zh-CN" altLang="en-US" dirty="0">
                  <a:latin typeface="微软雅黑" panose="020B0503020204020204" pitchFamily="34" charset="-122"/>
                  <a:ea typeface="微软雅黑" panose="020B0503020204020204" pitchFamily="34" charset="-122"/>
                </a:rPr>
                <a:t>系统论是科学通往马克思主义哲学的桥梁。</a:t>
              </a:r>
            </a:p>
          </p:txBody>
        </p:sp>
      </p:grpSp>
      <p:sp>
        <p:nvSpPr>
          <p:cNvPr id="7" name="文本框 6"/>
          <p:cNvSpPr txBox="1"/>
          <p:nvPr/>
        </p:nvSpPr>
        <p:spPr>
          <a:xfrm>
            <a:off x="705196" y="5539489"/>
            <a:ext cx="3775393" cy="523220"/>
          </a:xfrm>
          <a:prstGeom prst="rect">
            <a:avLst/>
          </a:prstGeom>
          <a:noFill/>
        </p:spPr>
        <p:txBody>
          <a:bodyPr wrap="none" rtlCol="0">
            <a:spAutoFit/>
          </a:bodyPr>
          <a:lstStyle/>
          <a:p>
            <a:r>
              <a:rPr lang="zh-CN" altLang="en-US" sz="2800" b="1" dirty="0" smtClean="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数智油田是复杂巨系统</a:t>
            </a:r>
            <a:endParaRPr lang="zh-CN" altLang="en-US" sz="16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45" name="文本框 44"/>
          <p:cNvSpPr txBox="1"/>
          <p:nvPr/>
        </p:nvSpPr>
        <p:spPr>
          <a:xfrm>
            <a:off x="6386032" y="543414"/>
            <a:ext cx="4923143" cy="523220"/>
          </a:xfrm>
          <a:prstGeom prst="rect">
            <a:avLst/>
          </a:prstGeom>
          <a:noFill/>
        </p:spPr>
        <p:txBody>
          <a:bodyPr wrap="none" rtlCol="0">
            <a:spAutoFit/>
          </a:bodyPr>
          <a:lstStyle/>
          <a:p>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系统的使命：</a:t>
            </a:r>
            <a:r>
              <a:rPr lang="zh-CN" altLang="en-US" sz="28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生存</a:t>
            </a:r>
            <a:r>
              <a:rPr lang="en-US" altLang="zh-CN" sz="28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发展</a:t>
            </a:r>
            <a:r>
              <a:rPr lang="en-US" altLang="zh-CN" sz="28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再造</a:t>
            </a:r>
            <a:endParaRPr lang="zh-CN" altLang="en-US" sz="16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11799" t="18190" r="5588" b="12427"/>
          <a:stretch/>
        </p:blipFill>
        <p:spPr>
          <a:xfrm>
            <a:off x="6512974" y="2153864"/>
            <a:ext cx="4968815" cy="38836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文本框 17"/>
          <p:cNvSpPr txBox="1"/>
          <p:nvPr/>
        </p:nvSpPr>
        <p:spPr>
          <a:xfrm>
            <a:off x="7247543" y="6139653"/>
            <a:ext cx="3669594" cy="369332"/>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数字</a:t>
            </a:r>
            <a:r>
              <a:rPr lang="zh-CN" altLang="en-US" dirty="0" smtClean="0">
                <a:latin typeface="微软雅黑" panose="020B0503020204020204" pitchFamily="34" charset="-122"/>
                <a:ea typeface="微软雅黑" panose="020B0503020204020204" pitchFamily="34" charset="-122"/>
              </a:rPr>
              <a:t>油田参考架构（</a:t>
            </a:r>
            <a:r>
              <a:rPr lang="en-US" altLang="zh-CN" dirty="0" smtClean="0">
                <a:latin typeface="微软雅黑" panose="020B0503020204020204" pitchFamily="34" charset="-122"/>
                <a:ea typeface="微软雅黑" panose="020B0503020204020204" pitchFamily="34" charset="-122"/>
              </a:rPr>
              <a:t>1999-2003</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21" name="椭圆形标注 20"/>
          <p:cNvSpPr/>
          <p:nvPr/>
        </p:nvSpPr>
        <p:spPr>
          <a:xfrm>
            <a:off x="8993066" y="1075284"/>
            <a:ext cx="2596551" cy="1017917"/>
          </a:xfrm>
          <a:prstGeom prst="wedgeEllipseCallout">
            <a:avLst>
              <a:gd name="adj1" fmla="val -69006"/>
              <a:gd name="adj2" fmla="val 10656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32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企业再造</a:t>
            </a:r>
            <a:endParaRPr lang="zh-CN" altLang="en-US" sz="32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4" name="文本框 23"/>
          <p:cNvSpPr txBox="1"/>
          <p:nvPr/>
        </p:nvSpPr>
        <p:spPr>
          <a:xfrm>
            <a:off x="6617262" y="1168745"/>
            <a:ext cx="1723549" cy="830997"/>
          </a:xfrm>
          <a:prstGeom prst="rect">
            <a:avLst/>
          </a:prstGeom>
          <a:noFill/>
        </p:spPr>
        <p:txBody>
          <a:bodyPr wrap="none" rtlCol="0">
            <a:spAutoFit/>
          </a:bodyPr>
          <a:lstStyle/>
          <a:p>
            <a:r>
              <a:rPr lang="zh-CN" altLang="en-US" sz="2400" dirty="0" smtClean="0">
                <a:latin typeface="方正粗宋简体" panose="03000509000000000000" pitchFamily="65" charset="-122"/>
                <a:ea typeface="方正粗宋简体" panose="03000509000000000000" pitchFamily="65" charset="-122"/>
              </a:rPr>
              <a:t>数字化转型</a:t>
            </a:r>
            <a:endParaRPr lang="en-US" altLang="zh-CN" sz="2400" dirty="0" smtClean="0">
              <a:latin typeface="方正粗宋简体" panose="03000509000000000000" pitchFamily="65" charset="-122"/>
              <a:ea typeface="方正粗宋简体" panose="03000509000000000000" pitchFamily="65" charset="-122"/>
            </a:endParaRPr>
          </a:p>
          <a:p>
            <a:r>
              <a:rPr lang="zh-CN" altLang="en-US" sz="2400" dirty="0" smtClean="0">
                <a:latin typeface="方正粗宋简体" panose="03000509000000000000" pitchFamily="65" charset="-122"/>
                <a:ea typeface="方正粗宋简体" panose="03000509000000000000" pitchFamily="65" charset="-122"/>
              </a:rPr>
              <a:t>智能化发展</a:t>
            </a:r>
            <a:endParaRPr lang="zh-CN" altLang="en-US" sz="2400" dirty="0">
              <a:latin typeface="方正粗宋简体" panose="03000509000000000000" pitchFamily="65" charset="-122"/>
              <a:ea typeface="方正粗宋简体" panose="03000509000000000000" pitchFamily="65" charset="-122"/>
            </a:endParaRPr>
          </a:p>
        </p:txBody>
      </p:sp>
      <p:sp>
        <p:nvSpPr>
          <p:cNvPr id="46" name="文本框 45"/>
          <p:cNvSpPr txBox="1"/>
          <p:nvPr/>
        </p:nvSpPr>
        <p:spPr>
          <a:xfrm>
            <a:off x="8437442" y="1168745"/>
            <a:ext cx="521297" cy="769441"/>
          </a:xfrm>
          <a:prstGeom prst="rect">
            <a:avLst/>
          </a:prstGeom>
          <a:noFill/>
        </p:spPr>
        <p:txBody>
          <a:bodyPr wrap="none" rtlCol="0">
            <a:spAutoFit/>
          </a:bodyPr>
          <a:lstStyle/>
          <a:p>
            <a:pPr algn="ctr"/>
            <a:r>
              <a:rPr lang="en-US" altLang="zh-CN" sz="4400" dirty="0" smtClean="0">
                <a:latin typeface="方正粗宋简体" panose="03000509000000000000" pitchFamily="65" charset="-122"/>
                <a:ea typeface="方正粗宋简体" panose="03000509000000000000" pitchFamily="65" charset="-122"/>
              </a:rPr>
              <a:t>=</a:t>
            </a:r>
            <a:endParaRPr lang="zh-CN" altLang="en-US" sz="4400" dirty="0">
              <a:latin typeface="方正粗宋简体" panose="03000509000000000000" pitchFamily="65" charset="-122"/>
              <a:ea typeface="方正粗宋简体" panose="03000509000000000000" pitchFamily="65" charset="-122"/>
            </a:endParaRPr>
          </a:p>
        </p:txBody>
      </p:sp>
      <p:sp>
        <p:nvSpPr>
          <p:cNvPr id="47" name="右大括号 46"/>
          <p:cNvSpPr/>
          <p:nvPr/>
        </p:nvSpPr>
        <p:spPr>
          <a:xfrm>
            <a:off x="8238226" y="1168745"/>
            <a:ext cx="201638" cy="830997"/>
          </a:xfrm>
          <a:prstGeom prst="rightBrace">
            <a:avLst>
              <a:gd name="adj1" fmla="val 41304"/>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spTree>
    <p:extLst>
      <p:ext uri="{BB962C8B-B14F-4D97-AF65-F5344CB8AC3E}">
        <p14:creationId xmlns:p14="http://schemas.microsoft.com/office/powerpoint/2010/main" val="34906535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633416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68738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91263" y="428906"/>
            <a:ext cx="2236604" cy="523220"/>
          </a:xfrm>
          <a:prstGeom prst="rect">
            <a:avLst/>
          </a:prstGeom>
          <a:noFill/>
        </p:spPr>
        <p:txBody>
          <a:bodyPr wrap="square" rtlCol="0">
            <a:spAutoFit/>
          </a:bodyPr>
          <a:lstStyle/>
          <a:p>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吸引子</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思维</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5" name="直接连接符 14">
            <a:extLst>
              <a:ext uri="{FF2B5EF4-FFF2-40B4-BE49-F238E27FC236}">
                <a16:creationId xmlns="" xmlns:a16="http://schemas.microsoft.com/office/drawing/2014/main" id="{052D1C1F-7E43-EDB7-882C-A628978359E6}"/>
              </a:ext>
            </a:extLst>
          </p:cNvPr>
          <p:cNvCxnSpPr>
            <a:cxnSpLocks/>
          </p:cNvCxnSpPr>
          <p:nvPr/>
        </p:nvCxnSpPr>
        <p:spPr>
          <a:xfrm>
            <a:off x="6096000" y="1291654"/>
            <a:ext cx="0" cy="44796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 xmlns:a16="http://schemas.microsoft.com/office/drawing/2014/main" id="{B62E4AAF-C8BA-4C2B-F6D9-B01F78C7504A}"/>
              </a:ext>
            </a:extLst>
          </p:cNvPr>
          <p:cNvSpPr txBox="1"/>
          <p:nvPr/>
        </p:nvSpPr>
        <p:spPr>
          <a:xfrm>
            <a:off x="6323950" y="1070013"/>
            <a:ext cx="2833394" cy="523220"/>
          </a:xfrm>
          <a:prstGeom prst="rect">
            <a:avLst/>
          </a:prstGeom>
          <a:noFill/>
        </p:spPr>
        <p:txBody>
          <a:bodyPr wrap="square" rtlCol="0">
            <a:spAutoFit/>
          </a:bodyPr>
          <a:lstStyle/>
          <a:p>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把握系统序参量</a:t>
            </a:r>
          </a:p>
        </p:txBody>
      </p:sp>
      <p:sp>
        <p:nvSpPr>
          <p:cNvPr id="23" name="矩形 22">
            <a:extLst>
              <a:ext uri="{FF2B5EF4-FFF2-40B4-BE49-F238E27FC236}">
                <a16:creationId xmlns="" xmlns:a16="http://schemas.microsoft.com/office/drawing/2014/main" id="{AB712783-D6EF-670A-AE9A-CE7AC909699D}"/>
              </a:ext>
            </a:extLst>
          </p:cNvPr>
          <p:cNvSpPr/>
          <p:nvPr/>
        </p:nvSpPr>
        <p:spPr>
          <a:xfrm>
            <a:off x="6344372" y="1593233"/>
            <a:ext cx="5169780" cy="830997"/>
          </a:xfrm>
          <a:prstGeom prst="rect">
            <a:avLst/>
          </a:prstGeom>
        </p:spPr>
        <p:txBody>
          <a:bodyPr wrap="square">
            <a:spAutoFit/>
          </a:bodyPr>
          <a:lstStyle/>
          <a:p>
            <a:pPr algn="just"/>
            <a:r>
              <a:rPr lang="zh-CN" altLang="en-US" sz="2400" dirty="0">
                <a:solidFill>
                  <a:prstClr val="black"/>
                </a:solidFill>
                <a:latin typeface="微软雅黑" panose="020B0503020204020204" pitchFamily="34" charset="-122"/>
                <a:ea typeface="微软雅黑" panose="020B0503020204020204" pitchFamily="34" charset="-122"/>
              </a:rPr>
              <a:t>系统的</a:t>
            </a:r>
            <a:r>
              <a:rPr lang="zh-CN" altLang="en-US" sz="2400" b="1" dirty="0">
                <a:solidFill>
                  <a:prstClr val="black"/>
                </a:solidFill>
                <a:latin typeface="微软雅黑" panose="020B0503020204020204" pitchFamily="34" charset="-122"/>
                <a:ea typeface="微软雅黑" panose="020B0503020204020204" pitchFamily="34" charset="-122"/>
              </a:rPr>
              <a:t>序参量：</a:t>
            </a:r>
            <a:r>
              <a:rPr lang="zh-CN" altLang="en-US" sz="2400" dirty="0">
                <a:solidFill>
                  <a:prstClr val="black"/>
                </a:solidFill>
                <a:latin typeface="微软雅黑" panose="020B0503020204020204" pitchFamily="34" charset="-122"/>
                <a:ea typeface="微软雅黑" panose="020B0503020204020204" pitchFamily="34" charset="-122"/>
              </a:rPr>
              <a:t>决定系统性质、主宰系统演化的内部关键参数（</a:t>
            </a:r>
            <a:r>
              <a:rPr lang="zh-CN" altLang="en-US" sz="2400" b="1" dirty="0">
                <a:solidFill>
                  <a:prstClr val="black"/>
                </a:solidFill>
                <a:latin typeface="微软雅黑" panose="020B0503020204020204" pitchFamily="34" charset="-122"/>
                <a:ea typeface="微软雅黑" panose="020B0503020204020204" pitchFamily="34" charset="-122"/>
              </a:rPr>
              <a:t>内因</a:t>
            </a:r>
            <a:r>
              <a:rPr lang="zh-CN" altLang="en-US" sz="2400" dirty="0">
                <a:solidFill>
                  <a:prstClr val="black"/>
                </a:solidFill>
                <a:latin typeface="微软雅黑" panose="020B0503020204020204" pitchFamily="34" charset="-122"/>
                <a:ea typeface="微软雅黑" panose="020B0503020204020204" pitchFamily="34" charset="-122"/>
              </a:rPr>
              <a:t>）。</a:t>
            </a:r>
          </a:p>
        </p:txBody>
      </p:sp>
      <p:grpSp>
        <p:nvGrpSpPr>
          <p:cNvPr id="25" name="组合 24">
            <a:extLst>
              <a:ext uri="{FF2B5EF4-FFF2-40B4-BE49-F238E27FC236}">
                <a16:creationId xmlns="" xmlns:a16="http://schemas.microsoft.com/office/drawing/2014/main" id="{DF7617A6-286F-602E-DA54-F073CFF57ACE}"/>
              </a:ext>
            </a:extLst>
          </p:cNvPr>
          <p:cNvGrpSpPr/>
          <p:nvPr/>
        </p:nvGrpSpPr>
        <p:grpSpPr>
          <a:xfrm>
            <a:off x="6568797" y="2326884"/>
            <a:ext cx="4712175" cy="1212187"/>
            <a:chOff x="6568797" y="2288821"/>
            <a:chExt cx="4712175" cy="1212187"/>
          </a:xfrm>
        </p:grpSpPr>
        <p:grpSp>
          <p:nvGrpSpPr>
            <p:cNvPr id="18" name="组合 17">
              <a:extLst>
                <a:ext uri="{FF2B5EF4-FFF2-40B4-BE49-F238E27FC236}">
                  <a16:creationId xmlns="" xmlns:a16="http://schemas.microsoft.com/office/drawing/2014/main" id="{F78904AE-DD69-AE46-36B2-87C5E1F706EB}"/>
                </a:ext>
              </a:extLst>
            </p:cNvPr>
            <p:cNvGrpSpPr/>
            <p:nvPr/>
          </p:nvGrpSpPr>
          <p:grpSpPr>
            <a:xfrm>
              <a:off x="6568797" y="2506983"/>
              <a:ext cx="4712175" cy="994025"/>
              <a:chOff x="2936835" y="1519145"/>
              <a:chExt cx="4712175" cy="994025"/>
            </a:xfrm>
          </p:grpSpPr>
          <p:pic>
            <p:nvPicPr>
              <p:cNvPr id="20" name="图片 19">
                <a:extLst>
                  <a:ext uri="{FF2B5EF4-FFF2-40B4-BE49-F238E27FC236}">
                    <a16:creationId xmlns="" xmlns:a16="http://schemas.microsoft.com/office/drawing/2014/main" id="{832B0273-11FD-EA50-E2FD-C784421F09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6835" y="1539070"/>
                <a:ext cx="4712175" cy="974100"/>
              </a:xfrm>
              <a:prstGeom prst="rect">
                <a:avLst/>
              </a:prstGeom>
            </p:spPr>
          </p:pic>
          <p:sp>
            <p:nvSpPr>
              <p:cNvPr id="21" name="右大括号 20">
                <a:extLst>
                  <a:ext uri="{FF2B5EF4-FFF2-40B4-BE49-F238E27FC236}">
                    <a16:creationId xmlns="" xmlns:a16="http://schemas.microsoft.com/office/drawing/2014/main" id="{7AB96A89-CE3A-CB3B-29D5-BDD7F74D1C8A}"/>
                  </a:ext>
                </a:extLst>
              </p:cNvPr>
              <p:cNvSpPr/>
              <p:nvPr/>
            </p:nvSpPr>
            <p:spPr>
              <a:xfrm rot="16200000">
                <a:off x="5417770" y="673375"/>
                <a:ext cx="324685" cy="2016225"/>
              </a:xfrm>
              <a:prstGeom prst="rightBrace">
                <a:avLst>
                  <a:gd name="adj1" fmla="val 46554"/>
                  <a:gd name="adj2" fmla="val 50000"/>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grpSp>
        <p:sp>
          <p:nvSpPr>
            <p:cNvPr id="24" name="文本框 23">
              <a:extLst>
                <a:ext uri="{FF2B5EF4-FFF2-40B4-BE49-F238E27FC236}">
                  <a16:creationId xmlns="" xmlns:a16="http://schemas.microsoft.com/office/drawing/2014/main" id="{923E24D9-AC0A-EEA3-8244-78E0472F7BF0}"/>
                </a:ext>
              </a:extLst>
            </p:cNvPr>
            <p:cNvSpPr txBox="1"/>
            <p:nvPr/>
          </p:nvSpPr>
          <p:spPr>
            <a:xfrm>
              <a:off x="8899320" y="2288821"/>
              <a:ext cx="646331" cy="276999"/>
            </a:xfrm>
            <a:prstGeom prst="rect">
              <a:avLst/>
            </a:prstGeom>
            <a:noFill/>
          </p:spPr>
          <p:txBody>
            <a:bodyPr wrap="none" rtlCol="0">
              <a:spAutoFit/>
            </a:bodyPr>
            <a:lstStyle/>
            <a:p>
              <a:pPr algn="ctr"/>
              <a:r>
                <a:rPr lang="zh-CN" altLang="en-US" sz="1200" dirty="0">
                  <a:latin typeface="微软雅黑" panose="020B0503020204020204" pitchFamily="34" charset="-122"/>
                  <a:ea typeface="微软雅黑" panose="020B0503020204020204" pitchFamily="34" charset="-122"/>
                </a:rPr>
                <a:t>序参量</a:t>
              </a:r>
            </a:p>
          </p:txBody>
        </p:sp>
      </p:grpSp>
      <p:grpSp>
        <p:nvGrpSpPr>
          <p:cNvPr id="31" name="组合 30">
            <a:extLst>
              <a:ext uri="{FF2B5EF4-FFF2-40B4-BE49-F238E27FC236}">
                <a16:creationId xmlns="" xmlns:a16="http://schemas.microsoft.com/office/drawing/2014/main" id="{3E4B09CE-543A-9404-C409-A0105FC42B91}"/>
              </a:ext>
            </a:extLst>
          </p:cNvPr>
          <p:cNvGrpSpPr/>
          <p:nvPr/>
        </p:nvGrpSpPr>
        <p:grpSpPr>
          <a:xfrm>
            <a:off x="6414236" y="3251039"/>
            <a:ext cx="4627863" cy="1632434"/>
            <a:chOff x="6414236" y="3380742"/>
            <a:chExt cx="4627863" cy="1632434"/>
          </a:xfrm>
        </p:grpSpPr>
        <p:sp>
          <p:nvSpPr>
            <p:cNvPr id="30" name="矩形 29">
              <a:extLst>
                <a:ext uri="{FF2B5EF4-FFF2-40B4-BE49-F238E27FC236}">
                  <a16:creationId xmlns="" xmlns:a16="http://schemas.microsoft.com/office/drawing/2014/main" id="{095CDEB1-6076-FBAB-7F36-0458ACADBA8F}"/>
                </a:ext>
              </a:extLst>
            </p:cNvPr>
            <p:cNvSpPr/>
            <p:nvPr/>
          </p:nvSpPr>
          <p:spPr>
            <a:xfrm>
              <a:off x="6568797" y="3819194"/>
              <a:ext cx="3343627" cy="1193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sp>
          <p:nvSpPr>
            <p:cNvPr id="26" name="文本框 25">
              <a:extLst>
                <a:ext uri="{FF2B5EF4-FFF2-40B4-BE49-F238E27FC236}">
                  <a16:creationId xmlns="" xmlns:a16="http://schemas.microsoft.com/office/drawing/2014/main" id="{067ECAA6-54C7-4E25-9E2F-C3D59C07DBC9}"/>
                </a:ext>
              </a:extLst>
            </p:cNvPr>
            <p:cNvSpPr txBox="1"/>
            <p:nvPr/>
          </p:nvSpPr>
          <p:spPr>
            <a:xfrm>
              <a:off x="6414236" y="3380742"/>
              <a:ext cx="4185761"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大庆油田数智化建设的序参量</a:t>
              </a:r>
              <a:endParaRPr lang="en-US" altLang="zh-CN" sz="2400" b="1"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 xmlns:a16="http://schemas.microsoft.com/office/drawing/2014/main" id="{75C05C51-36A0-5398-126A-87C345465CD6}"/>
                </a:ext>
              </a:extLst>
            </p:cNvPr>
            <p:cNvSpPr txBox="1"/>
            <p:nvPr/>
          </p:nvSpPr>
          <p:spPr>
            <a:xfrm>
              <a:off x="6646981" y="3917724"/>
              <a:ext cx="1499128" cy="1015663"/>
            </a:xfrm>
            <a:prstGeom prst="rect">
              <a:avLst/>
            </a:prstGeom>
            <a:noFill/>
          </p:spPr>
          <p:txBody>
            <a:bodyPr wrap="none" rtlCol="0">
              <a:spAutoFit/>
            </a:bodyPr>
            <a:lstStyle/>
            <a:p>
              <a:pPr marL="285750" indent="-28575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使命任务</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建设</a:t>
              </a:r>
              <a:r>
                <a:rPr lang="zh-CN" altLang="en-US" sz="2000" dirty="0" smtClean="0">
                  <a:latin typeface="微软雅黑" panose="020B0503020204020204" pitchFamily="34" charset="-122"/>
                  <a:ea typeface="微软雅黑" panose="020B0503020204020204" pitchFamily="34" charset="-122"/>
                </a:rPr>
                <a:t>模式</a:t>
              </a:r>
              <a:endParaRPr lang="en-US" altLang="zh-CN" sz="20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新</a:t>
              </a:r>
              <a:r>
                <a:rPr lang="zh-CN" altLang="en-US" sz="2000" dirty="0" smtClean="0">
                  <a:latin typeface="微软雅黑" panose="020B0503020204020204" pitchFamily="34" charset="-122"/>
                  <a:ea typeface="微软雅黑" panose="020B0503020204020204" pitchFamily="34" charset="-122"/>
                </a:rPr>
                <a:t>质要素</a:t>
              </a:r>
              <a:endParaRPr lang="en-US" altLang="zh-CN" sz="20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 xmlns:a16="http://schemas.microsoft.com/office/drawing/2014/main" id="{3DC4ECDD-2182-B3F0-B8B6-9A2132FB5783}"/>
                </a:ext>
              </a:extLst>
            </p:cNvPr>
            <p:cNvSpPr txBox="1"/>
            <p:nvPr/>
          </p:nvSpPr>
          <p:spPr>
            <a:xfrm>
              <a:off x="10344472" y="4062242"/>
              <a:ext cx="697627" cy="707886"/>
            </a:xfrm>
            <a:prstGeom prst="rect">
              <a:avLst/>
            </a:prstGeom>
            <a:noFill/>
            <a:ln w="3175">
              <a:solidFill>
                <a:srgbClr val="C00000"/>
              </a:solidFill>
            </a:ln>
          </p:spPr>
          <p:txBody>
            <a:bodyPr wrap="none" rtlCol="0">
              <a:spAutoFit/>
            </a:bodyPr>
            <a:lstStyle/>
            <a:p>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主要</a:t>
              </a:r>
              <a:r>
                <a:rPr lang="en-US" altLang="zh-CN"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r>
              <a:br>
                <a:rPr lang="en-US" altLang="zh-CN"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br>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矛盾</a:t>
              </a:r>
            </a:p>
          </p:txBody>
        </p:sp>
        <p:sp>
          <p:nvSpPr>
            <p:cNvPr id="29" name="文本框 28">
              <a:extLst>
                <a:ext uri="{FF2B5EF4-FFF2-40B4-BE49-F238E27FC236}">
                  <a16:creationId xmlns="" xmlns:a16="http://schemas.microsoft.com/office/drawing/2014/main" id="{CD75FBD1-2589-F3A5-09B2-C8E68E9B8878}"/>
                </a:ext>
              </a:extLst>
            </p:cNvPr>
            <p:cNvSpPr txBox="1"/>
            <p:nvPr/>
          </p:nvSpPr>
          <p:spPr>
            <a:xfrm>
              <a:off x="8303456" y="3917724"/>
              <a:ext cx="1499128" cy="1015663"/>
            </a:xfrm>
            <a:prstGeom prst="rect">
              <a:avLst/>
            </a:prstGeom>
            <a:noFill/>
          </p:spPr>
          <p:txBody>
            <a:bodyPr wrap="none" rtlCol="0">
              <a:spAutoFit/>
            </a:bodyPr>
            <a:lstStyle/>
            <a:p>
              <a:pPr marL="285750" indent="-285750">
                <a:buFont typeface="Wingdings" panose="05000000000000000000" pitchFamily="2" charset="2"/>
                <a:buChar char="p"/>
              </a:pPr>
              <a:r>
                <a:rPr lang="zh-CN" altLang="en-US" sz="2000" dirty="0" smtClean="0">
                  <a:latin typeface="微软雅黑" panose="020B0503020204020204" pitchFamily="34" charset="-122"/>
                  <a:ea typeface="微软雅黑" panose="020B0503020204020204" pitchFamily="34" charset="-122"/>
                </a:rPr>
                <a:t>核心业务</a:t>
              </a:r>
              <a:endParaRPr lang="en-US" altLang="zh-CN" sz="20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2000" dirty="0" smtClean="0">
                  <a:latin typeface="微软雅黑" panose="020B0503020204020204" pitchFamily="34" charset="-122"/>
                  <a:ea typeface="微软雅黑" panose="020B0503020204020204" pitchFamily="34" charset="-122"/>
                </a:rPr>
                <a:t>技术路线</a:t>
              </a:r>
              <a:endParaRPr lang="en-US" altLang="zh-CN" sz="20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2000" dirty="0" smtClean="0">
                  <a:latin typeface="微软雅黑" panose="020B0503020204020204" pitchFamily="34" charset="-122"/>
                  <a:ea typeface="微软雅黑" panose="020B0503020204020204" pitchFamily="34" charset="-122"/>
                </a:rPr>
                <a:t>建设资源</a:t>
              </a:r>
              <a:endParaRPr lang="zh-CN" altLang="en-US" sz="2000" dirty="0">
                <a:latin typeface="微软雅黑" panose="020B0503020204020204" pitchFamily="34" charset="-122"/>
                <a:ea typeface="微软雅黑" panose="020B0503020204020204" pitchFamily="34" charset="-122"/>
              </a:endParaRPr>
            </a:p>
          </p:txBody>
        </p:sp>
      </p:grpSp>
      <p:sp>
        <p:nvSpPr>
          <p:cNvPr id="33" name="文本框 32">
            <a:extLst>
              <a:ext uri="{FF2B5EF4-FFF2-40B4-BE49-F238E27FC236}">
                <a16:creationId xmlns="" xmlns:a16="http://schemas.microsoft.com/office/drawing/2014/main" id="{249969A3-C155-5F7C-3134-C2C50A1D0CB3}"/>
              </a:ext>
            </a:extLst>
          </p:cNvPr>
          <p:cNvSpPr txBox="1"/>
          <p:nvPr/>
        </p:nvSpPr>
        <p:spPr>
          <a:xfrm>
            <a:off x="6493833" y="4835215"/>
            <a:ext cx="4493538" cy="461665"/>
          </a:xfrm>
          <a:prstGeom prst="rect">
            <a:avLst/>
          </a:prstGeom>
          <a:noFill/>
        </p:spPr>
        <p:txBody>
          <a:bodyPr wrap="none" rtlCol="0">
            <a:spAutoFit/>
          </a:bodyPr>
          <a:lstStyle/>
          <a:p>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当前，建设方向和模式</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最紧要！</a:t>
            </a:r>
          </a:p>
        </p:txBody>
      </p:sp>
      <p:sp>
        <p:nvSpPr>
          <p:cNvPr id="34" name="文本框 33">
            <a:extLst>
              <a:ext uri="{FF2B5EF4-FFF2-40B4-BE49-F238E27FC236}">
                <a16:creationId xmlns="" xmlns:a16="http://schemas.microsoft.com/office/drawing/2014/main" id="{017C38A8-E3DD-5261-4154-E1AE36EB3201}"/>
              </a:ext>
            </a:extLst>
          </p:cNvPr>
          <p:cNvSpPr txBox="1"/>
          <p:nvPr/>
        </p:nvSpPr>
        <p:spPr>
          <a:xfrm>
            <a:off x="7320136" y="5225502"/>
            <a:ext cx="3416320" cy="954107"/>
          </a:xfrm>
          <a:prstGeom prst="rect">
            <a:avLst/>
          </a:prstGeom>
          <a:noFill/>
        </p:spPr>
        <p:txBody>
          <a:bodyPr wrap="none" rtlCol="0">
            <a:spAutoFit/>
          </a:bodyPr>
          <a:lstStyle/>
          <a:p>
            <a:pPr algn="just"/>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没效益，坚决不建！</a:t>
            </a:r>
            <a:endParaRPr lang="en-US" altLang="zh-CN"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没啥用，坚决不建！</a:t>
            </a:r>
          </a:p>
        </p:txBody>
      </p:sp>
      <p:pic>
        <p:nvPicPr>
          <p:cNvPr id="32" name="图片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71760" y="4640425"/>
            <a:ext cx="3272612" cy="1729853"/>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748" y="4640425"/>
            <a:ext cx="2422529" cy="1630362"/>
          </a:xfrm>
          <a:prstGeom prst="rect">
            <a:avLst/>
          </a:prstGeom>
        </p:spPr>
      </p:pic>
      <p:sp>
        <p:nvSpPr>
          <p:cNvPr id="6" name="矩形 5">
            <a:extLst>
              <a:ext uri="{FF2B5EF4-FFF2-40B4-BE49-F238E27FC236}">
                <a16:creationId xmlns="" xmlns:a16="http://schemas.microsoft.com/office/drawing/2014/main" id="{BAD4E961-8CF5-7567-C472-727E7070A763}"/>
              </a:ext>
            </a:extLst>
          </p:cNvPr>
          <p:cNvSpPr/>
          <p:nvPr/>
        </p:nvSpPr>
        <p:spPr>
          <a:xfrm>
            <a:off x="591263" y="1102166"/>
            <a:ext cx="5169780" cy="3046988"/>
          </a:xfrm>
          <a:prstGeom prst="rect">
            <a:avLst/>
          </a:prstGeom>
        </p:spPr>
        <p:txBody>
          <a:bodyPr wrap="square">
            <a:spAutoFit/>
          </a:bodyPr>
          <a:lstStyle/>
          <a:p>
            <a:pPr algn="just"/>
            <a:r>
              <a:rPr lang="zh-CN" altLang="en-US" sz="2400" b="1" dirty="0" smtClean="0">
                <a:latin typeface="微软雅黑" panose="020B0503020204020204" pitchFamily="34" charset="-122"/>
                <a:ea typeface="微软雅黑" panose="020B0503020204020204" pitchFamily="34" charset="-122"/>
              </a:rPr>
              <a:t>数智油田建设必须紧紧围绕油田的</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使命任务</a:t>
            </a:r>
            <a:r>
              <a:rPr lang="zh-CN" altLang="en-US" sz="2400" b="1" dirty="0" smtClean="0">
                <a:latin typeface="微软雅黑" panose="020B0503020204020204" pitchFamily="34" charset="-122"/>
                <a:ea typeface="微软雅黑" panose="020B0503020204020204" pitchFamily="34" charset="-122"/>
              </a:rPr>
              <a:t>和</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核心</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业务</a:t>
            </a:r>
            <a:r>
              <a:rPr lang="zh-CN" altLang="en-US" sz="2400" b="1" dirty="0" smtClean="0">
                <a:latin typeface="微软雅黑" panose="020B0503020204020204" pitchFamily="34" charset="-122"/>
                <a:ea typeface="微软雅黑" panose="020B0503020204020204" pitchFamily="34" charset="-122"/>
              </a:rPr>
              <a:t>，把握住油田数智化转型发展的脉搏，</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从服务到引领</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algn="just"/>
            <a:r>
              <a:rPr lang="zh-CN" altLang="en-US" sz="2400" b="1" dirty="0" smtClean="0">
                <a:latin typeface="微软雅黑" panose="020B0503020204020204" pitchFamily="34" charset="-122"/>
                <a:ea typeface="微软雅黑" panose="020B0503020204020204" pitchFamily="34" charset="-122"/>
              </a:rPr>
              <a:t>继承</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创新</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发展</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再造，都不能抛弃这个核心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吸引子：</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初心</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使命</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algn="just"/>
            <a:r>
              <a:rPr lang="zh-CN" altLang="en-US" sz="2400" b="1" dirty="0">
                <a:latin typeface="微软雅黑" panose="020B0503020204020204" pitchFamily="34" charset="-122"/>
                <a:ea typeface="微软雅黑" panose="020B0503020204020204" pitchFamily="34" charset="-122"/>
              </a:rPr>
              <a:t>忒修</a:t>
            </a:r>
            <a:r>
              <a:rPr lang="zh-CN" altLang="en-US" sz="2400" b="1" dirty="0" smtClean="0">
                <a:latin typeface="微软雅黑" panose="020B0503020204020204" pitchFamily="34" charset="-122"/>
                <a:ea typeface="微软雅黑" panose="020B0503020204020204" pitchFamily="34" charset="-122"/>
              </a:rPr>
              <a:t>斯之船，不论如何升级改造，都必须始终保持它是忒修斯之船。</a:t>
            </a:r>
            <a:endParaRPr lang="en-US" altLang="zh-CN" sz="2400" b="1" dirty="0">
              <a:latin typeface="微软雅黑" panose="020B0503020204020204" pitchFamily="34" charset="-122"/>
              <a:ea typeface="微软雅黑" panose="020B0503020204020204" pitchFamily="34" charset="-122"/>
            </a:endParaRPr>
          </a:p>
          <a:p>
            <a:pPr algn="just"/>
            <a:endParaRPr lang="en-US" altLang="zh-CN" sz="2400" b="1" dirty="0">
              <a:latin typeface="微软雅黑" panose="020B0503020204020204" pitchFamily="34" charset="-122"/>
              <a:ea typeface="微软雅黑" panose="020B0503020204020204" pitchFamily="34" charset="-122"/>
            </a:endParaRPr>
          </a:p>
        </p:txBody>
      </p:sp>
      <p:sp>
        <p:nvSpPr>
          <p:cNvPr id="11" name="矩形 10"/>
          <p:cNvSpPr/>
          <p:nvPr/>
        </p:nvSpPr>
        <p:spPr>
          <a:xfrm>
            <a:off x="639607" y="3964488"/>
            <a:ext cx="5109091" cy="461665"/>
          </a:xfrm>
          <a:prstGeom prst="rect">
            <a:avLst/>
          </a:prstGeom>
          <a:solidFill>
            <a:srgbClr val="FF0000"/>
          </a:solidFill>
        </p:spPr>
        <p:txBody>
          <a:bodyPr wrap="none">
            <a:spAutoFit/>
          </a:bodyPr>
          <a:lstStyle/>
          <a:p>
            <a:r>
              <a:rPr lang="zh-CN" altLang="en-US" sz="24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数智油田的使命：保障国家能源安全</a:t>
            </a:r>
            <a:endParaRPr lang="en-US" altLang="zh-CN"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右箭头 13"/>
          <p:cNvSpPr/>
          <p:nvPr/>
        </p:nvSpPr>
        <p:spPr>
          <a:xfrm>
            <a:off x="3006452" y="5066047"/>
            <a:ext cx="572458" cy="55582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spTree>
    <p:extLst>
      <p:ext uri="{BB962C8B-B14F-4D97-AF65-F5344CB8AC3E}">
        <p14:creationId xmlns:p14="http://schemas.microsoft.com/office/powerpoint/2010/main" val="20213088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1609</TotalTime>
  <Words>4478</Words>
  <Application>Microsoft Office PowerPoint</Application>
  <PresentationFormat>宽屏</PresentationFormat>
  <Paragraphs>449</Paragraphs>
  <Slides>53</Slides>
  <Notes>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53</vt:i4>
      </vt:variant>
    </vt:vector>
  </HeadingPairs>
  <TitlesOfParts>
    <vt:vector size="63" baseType="lpstr">
      <vt:lpstr>微软雅黑</vt:lpstr>
      <vt:lpstr>Arial</vt:lpstr>
      <vt:lpstr>Wingdings</vt:lpstr>
      <vt:lpstr>微软雅黑 Light</vt:lpstr>
      <vt:lpstr>Arial Black</vt:lpstr>
      <vt:lpstr>阿里巴巴普惠体 Heavy</vt:lpstr>
      <vt:lpstr>方正超粗黑简体</vt:lpstr>
      <vt:lpstr>方正粗宋简体</vt:lpstr>
      <vt:lpstr>Helvetica Neue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dc:creator>
  <cp:lastModifiedBy>W</cp:lastModifiedBy>
  <cp:revision>288</cp:revision>
  <dcterms:created xsi:type="dcterms:W3CDTF">2024-08-15T05:35:35Z</dcterms:created>
  <dcterms:modified xsi:type="dcterms:W3CDTF">2024-08-22T08:13:01Z</dcterms:modified>
</cp:coreProperties>
</file>